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441" r:id="rId2"/>
    <p:sldId id="444" r:id="rId3"/>
    <p:sldId id="445" r:id="rId4"/>
    <p:sldId id="446" r:id="rId5"/>
    <p:sldId id="383" r:id="rId6"/>
    <p:sldId id="389" r:id="rId7"/>
    <p:sldId id="458" r:id="rId8"/>
    <p:sldId id="512" r:id="rId9"/>
    <p:sldId id="393" r:id="rId10"/>
    <p:sldId id="465" r:id="rId11"/>
    <p:sldId id="494" r:id="rId12"/>
    <p:sldId id="468" r:id="rId13"/>
    <p:sldId id="470" r:id="rId14"/>
    <p:sldId id="429" r:id="rId15"/>
    <p:sldId id="379" r:id="rId16"/>
    <p:sldId id="479" r:id="rId17"/>
    <p:sldId id="480" r:id="rId18"/>
    <p:sldId id="481" r:id="rId19"/>
    <p:sldId id="484" r:id="rId20"/>
    <p:sldId id="485" r:id="rId21"/>
    <p:sldId id="486" r:id="rId22"/>
    <p:sldId id="459" r:id="rId23"/>
    <p:sldId id="474" r:id="rId24"/>
    <p:sldId id="475" r:id="rId25"/>
    <p:sldId id="400" r:id="rId26"/>
    <p:sldId id="517" r:id="rId27"/>
    <p:sldId id="520" r:id="rId28"/>
    <p:sldId id="518" r:id="rId29"/>
    <p:sldId id="376" r:id="rId30"/>
    <p:sldId id="519" r:id="rId31"/>
    <p:sldId id="395" r:id="rId32"/>
    <p:sldId id="396" r:id="rId33"/>
    <p:sldId id="397" r:id="rId34"/>
    <p:sldId id="398" r:id="rId35"/>
    <p:sldId id="399" r:id="rId36"/>
    <p:sldId id="490" r:id="rId37"/>
    <p:sldId id="471" r:id="rId38"/>
    <p:sldId id="394" r:id="rId39"/>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1704" y="1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72F4CC-CD7A-489D-BA97-033466CDC69A}" type="datetimeFigureOut">
              <a:rPr lang="es-ES" smtClean="0"/>
              <a:t>15/11/2019</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3730A-9CB2-485D-801D-2C7C7D278575}" type="slidenum">
              <a:rPr lang="es-ES" smtClean="0"/>
              <a:t>‹Nº›</a:t>
            </a:fld>
            <a:endParaRPr lang="es-ES"/>
          </a:p>
        </p:txBody>
      </p:sp>
    </p:spTree>
    <p:extLst>
      <p:ext uri="{BB962C8B-B14F-4D97-AF65-F5344CB8AC3E}">
        <p14:creationId xmlns:p14="http://schemas.microsoft.com/office/powerpoint/2010/main" val="3669840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1</a:t>
            </a:fld>
            <a:endParaRPr lang="es-ES_tradnl"/>
          </a:p>
        </p:txBody>
      </p:sp>
    </p:spTree>
    <p:extLst>
      <p:ext uri="{BB962C8B-B14F-4D97-AF65-F5344CB8AC3E}">
        <p14:creationId xmlns:p14="http://schemas.microsoft.com/office/powerpoint/2010/main" val="3445399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10</a:t>
            </a:fld>
            <a:endParaRPr lang="es-ES_tradnl"/>
          </a:p>
        </p:txBody>
      </p:sp>
    </p:spTree>
    <p:extLst>
      <p:ext uri="{BB962C8B-B14F-4D97-AF65-F5344CB8AC3E}">
        <p14:creationId xmlns:p14="http://schemas.microsoft.com/office/powerpoint/2010/main" val="409591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12</a:t>
            </a:fld>
            <a:endParaRPr lang="es-ES_tradnl"/>
          </a:p>
        </p:txBody>
      </p:sp>
    </p:spTree>
    <p:extLst>
      <p:ext uri="{BB962C8B-B14F-4D97-AF65-F5344CB8AC3E}">
        <p14:creationId xmlns:p14="http://schemas.microsoft.com/office/powerpoint/2010/main" val="2552768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13</a:t>
            </a:fld>
            <a:endParaRPr lang="es-ES_tradnl"/>
          </a:p>
        </p:txBody>
      </p:sp>
    </p:spTree>
    <p:extLst>
      <p:ext uri="{BB962C8B-B14F-4D97-AF65-F5344CB8AC3E}">
        <p14:creationId xmlns:p14="http://schemas.microsoft.com/office/powerpoint/2010/main" val="3288544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14</a:t>
            </a:fld>
            <a:endParaRPr lang="es-ES_tradnl"/>
          </a:p>
        </p:txBody>
      </p:sp>
    </p:spTree>
    <p:extLst>
      <p:ext uri="{BB962C8B-B14F-4D97-AF65-F5344CB8AC3E}">
        <p14:creationId xmlns:p14="http://schemas.microsoft.com/office/powerpoint/2010/main" val="3877808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15</a:t>
            </a:fld>
            <a:endParaRPr lang="es-ES_tradnl"/>
          </a:p>
        </p:txBody>
      </p:sp>
    </p:spTree>
    <p:extLst>
      <p:ext uri="{BB962C8B-B14F-4D97-AF65-F5344CB8AC3E}">
        <p14:creationId xmlns:p14="http://schemas.microsoft.com/office/powerpoint/2010/main" val="3144429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16</a:t>
            </a:fld>
            <a:endParaRPr lang="es-ES_tradnl"/>
          </a:p>
        </p:txBody>
      </p:sp>
    </p:spTree>
    <p:extLst>
      <p:ext uri="{BB962C8B-B14F-4D97-AF65-F5344CB8AC3E}">
        <p14:creationId xmlns:p14="http://schemas.microsoft.com/office/powerpoint/2010/main" val="1521148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17</a:t>
            </a:fld>
            <a:endParaRPr lang="es-ES_tradnl"/>
          </a:p>
        </p:txBody>
      </p:sp>
    </p:spTree>
    <p:extLst>
      <p:ext uri="{BB962C8B-B14F-4D97-AF65-F5344CB8AC3E}">
        <p14:creationId xmlns:p14="http://schemas.microsoft.com/office/powerpoint/2010/main" val="761405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18</a:t>
            </a:fld>
            <a:endParaRPr lang="es-ES_tradnl"/>
          </a:p>
        </p:txBody>
      </p:sp>
    </p:spTree>
    <p:extLst>
      <p:ext uri="{BB962C8B-B14F-4D97-AF65-F5344CB8AC3E}">
        <p14:creationId xmlns:p14="http://schemas.microsoft.com/office/powerpoint/2010/main" val="4199234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19</a:t>
            </a:fld>
            <a:endParaRPr lang="es-ES_tradnl"/>
          </a:p>
        </p:txBody>
      </p:sp>
    </p:spTree>
    <p:extLst>
      <p:ext uri="{BB962C8B-B14F-4D97-AF65-F5344CB8AC3E}">
        <p14:creationId xmlns:p14="http://schemas.microsoft.com/office/powerpoint/2010/main" val="1351351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20</a:t>
            </a:fld>
            <a:endParaRPr lang="es-ES_tradnl"/>
          </a:p>
        </p:txBody>
      </p:sp>
    </p:spTree>
    <p:extLst>
      <p:ext uri="{BB962C8B-B14F-4D97-AF65-F5344CB8AC3E}">
        <p14:creationId xmlns:p14="http://schemas.microsoft.com/office/powerpoint/2010/main" val="1689416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2</a:t>
            </a:fld>
            <a:endParaRPr lang="es-ES_tradnl"/>
          </a:p>
        </p:txBody>
      </p:sp>
    </p:spTree>
    <p:extLst>
      <p:ext uri="{BB962C8B-B14F-4D97-AF65-F5344CB8AC3E}">
        <p14:creationId xmlns:p14="http://schemas.microsoft.com/office/powerpoint/2010/main" val="734420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21</a:t>
            </a:fld>
            <a:endParaRPr lang="es-ES_tradnl"/>
          </a:p>
        </p:txBody>
      </p:sp>
    </p:spTree>
    <p:extLst>
      <p:ext uri="{BB962C8B-B14F-4D97-AF65-F5344CB8AC3E}">
        <p14:creationId xmlns:p14="http://schemas.microsoft.com/office/powerpoint/2010/main" val="620839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22</a:t>
            </a:fld>
            <a:endParaRPr lang="es-ES_tradnl"/>
          </a:p>
        </p:txBody>
      </p:sp>
    </p:spTree>
    <p:extLst>
      <p:ext uri="{BB962C8B-B14F-4D97-AF65-F5344CB8AC3E}">
        <p14:creationId xmlns:p14="http://schemas.microsoft.com/office/powerpoint/2010/main" val="3725518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23</a:t>
            </a:fld>
            <a:endParaRPr lang="es-ES_tradnl"/>
          </a:p>
        </p:txBody>
      </p:sp>
    </p:spTree>
    <p:extLst>
      <p:ext uri="{BB962C8B-B14F-4D97-AF65-F5344CB8AC3E}">
        <p14:creationId xmlns:p14="http://schemas.microsoft.com/office/powerpoint/2010/main" val="1044647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24</a:t>
            </a:fld>
            <a:endParaRPr lang="es-ES_tradnl"/>
          </a:p>
        </p:txBody>
      </p:sp>
    </p:spTree>
    <p:extLst>
      <p:ext uri="{BB962C8B-B14F-4D97-AF65-F5344CB8AC3E}">
        <p14:creationId xmlns:p14="http://schemas.microsoft.com/office/powerpoint/2010/main" val="1564219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26</a:t>
            </a:fld>
            <a:endParaRPr lang="es-ES_tradnl"/>
          </a:p>
        </p:txBody>
      </p:sp>
    </p:spTree>
    <p:extLst>
      <p:ext uri="{BB962C8B-B14F-4D97-AF65-F5344CB8AC3E}">
        <p14:creationId xmlns:p14="http://schemas.microsoft.com/office/powerpoint/2010/main" val="1779638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27</a:t>
            </a:fld>
            <a:endParaRPr lang="es-ES_tradnl"/>
          </a:p>
        </p:txBody>
      </p:sp>
    </p:spTree>
    <p:extLst>
      <p:ext uri="{BB962C8B-B14F-4D97-AF65-F5344CB8AC3E}">
        <p14:creationId xmlns:p14="http://schemas.microsoft.com/office/powerpoint/2010/main" val="2396382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28</a:t>
            </a:fld>
            <a:endParaRPr lang="es-ES_tradnl"/>
          </a:p>
        </p:txBody>
      </p:sp>
    </p:spTree>
    <p:extLst>
      <p:ext uri="{BB962C8B-B14F-4D97-AF65-F5344CB8AC3E}">
        <p14:creationId xmlns:p14="http://schemas.microsoft.com/office/powerpoint/2010/main" val="3725217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37</a:t>
            </a:fld>
            <a:endParaRPr lang="es-ES_tradnl"/>
          </a:p>
        </p:txBody>
      </p:sp>
    </p:spTree>
    <p:extLst>
      <p:ext uri="{BB962C8B-B14F-4D97-AF65-F5344CB8AC3E}">
        <p14:creationId xmlns:p14="http://schemas.microsoft.com/office/powerpoint/2010/main" val="4226555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3</a:t>
            </a:fld>
            <a:endParaRPr lang="es-ES_tradnl"/>
          </a:p>
        </p:txBody>
      </p:sp>
    </p:spTree>
    <p:extLst>
      <p:ext uri="{BB962C8B-B14F-4D97-AF65-F5344CB8AC3E}">
        <p14:creationId xmlns:p14="http://schemas.microsoft.com/office/powerpoint/2010/main" val="2952685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4</a:t>
            </a:fld>
            <a:endParaRPr lang="es-ES_tradnl"/>
          </a:p>
        </p:txBody>
      </p:sp>
    </p:spTree>
    <p:extLst>
      <p:ext uri="{BB962C8B-B14F-4D97-AF65-F5344CB8AC3E}">
        <p14:creationId xmlns:p14="http://schemas.microsoft.com/office/powerpoint/2010/main" val="1086198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5</a:t>
            </a:fld>
            <a:endParaRPr lang="es-ES_tradnl"/>
          </a:p>
        </p:txBody>
      </p:sp>
    </p:spTree>
    <p:extLst>
      <p:ext uri="{BB962C8B-B14F-4D97-AF65-F5344CB8AC3E}">
        <p14:creationId xmlns:p14="http://schemas.microsoft.com/office/powerpoint/2010/main" val="3377505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6</a:t>
            </a:fld>
            <a:endParaRPr lang="es-ES_tradnl"/>
          </a:p>
        </p:txBody>
      </p:sp>
    </p:spTree>
    <p:extLst>
      <p:ext uri="{BB962C8B-B14F-4D97-AF65-F5344CB8AC3E}">
        <p14:creationId xmlns:p14="http://schemas.microsoft.com/office/powerpoint/2010/main" val="872073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7</a:t>
            </a:fld>
            <a:endParaRPr lang="es-ES_tradnl"/>
          </a:p>
        </p:txBody>
      </p:sp>
    </p:spTree>
    <p:extLst>
      <p:ext uri="{BB962C8B-B14F-4D97-AF65-F5344CB8AC3E}">
        <p14:creationId xmlns:p14="http://schemas.microsoft.com/office/powerpoint/2010/main" val="1303700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8</a:t>
            </a:fld>
            <a:endParaRPr lang="es-ES_tradnl"/>
          </a:p>
        </p:txBody>
      </p:sp>
    </p:spTree>
    <p:extLst>
      <p:ext uri="{BB962C8B-B14F-4D97-AF65-F5344CB8AC3E}">
        <p14:creationId xmlns:p14="http://schemas.microsoft.com/office/powerpoint/2010/main" val="3688267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3EEC727C-8703-417D-BC46-5B0B24B2CF07}" type="slidenum">
              <a:rPr lang="es-ES_tradnl" smtClean="0"/>
              <a:pPr/>
              <a:t>9</a:t>
            </a:fld>
            <a:endParaRPr lang="es-ES_tradnl"/>
          </a:p>
        </p:txBody>
      </p:sp>
    </p:spTree>
    <p:extLst>
      <p:ext uri="{BB962C8B-B14F-4D97-AF65-F5344CB8AC3E}">
        <p14:creationId xmlns:p14="http://schemas.microsoft.com/office/powerpoint/2010/main" val="4235411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15/11/2019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15/11/2019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15/11/2019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7A847CFC-816F-41D0-AAC0-9BF4FEBC753E}" type="datetimeFigureOut">
              <a:rPr lang="es-ES" smtClean="0"/>
              <a:t>15/11/2019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15/11/2019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7A847CFC-816F-41D0-AAC0-9BF4FEBC753E}" type="datetimeFigureOut">
              <a:rPr lang="es-ES" smtClean="0"/>
              <a:t>15/11/2019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7A847CFC-816F-41D0-AAC0-9BF4FEBC753E}" type="datetimeFigureOut">
              <a:rPr lang="es-ES" smtClean="0"/>
              <a:t>15/11/2019</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7A847CFC-816F-41D0-AAC0-9BF4FEBC753E}" type="datetimeFigureOut">
              <a:rPr lang="es-ES" smtClean="0"/>
              <a:t>15/11/2019</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15/11/2019</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15/11/2019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15/11/2019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t>15/11/2019</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NUL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0.xml.rels><?xml version="1.0" encoding="UTF-8" standalone="yes"?>
<Relationships xmlns="http://schemas.openxmlformats.org/package/2006/relationships"><Relationship Id="rId8" Type="http://schemas.openxmlformats.org/officeDocument/2006/relationships/hyperlink" Target="https://scikit-learn.org/stable/modules/preprocessing.html#preprocessing" TargetMode="External"/><Relationship Id="rId3" Type="http://schemas.openxmlformats.org/officeDocument/2006/relationships/hyperlink" Target="https://scikit-learn.org/stable/modules/feature_selection.html#feature-selection" TargetMode="External"/><Relationship Id="rId7" Type="http://schemas.openxmlformats.org/officeDocument/2006/relationships/hyperlink" Target="https://scikit-learn.org/stable/modules/feature_extraction.html#feature-extractio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scikit-learn.org/stable/modules/random_projection.html#random-projection" TargetMode="External"/><Relationship Id="rId11" Type="http://schemas.openxmlformats.org/officeDocument/2006/relationships/image" Target="../media/image10.jpeg"/><Relationship Id="rId5" Type="http://schemas.openxmlformats.org/officeDocument/2006/relationships/hyperlink" Target="https://scikit-learn.org/stable/modules/manifold.html#manifold" TargetMode="External"/><Relationship Id="rId10" Type="http://schemas.openxmlformats.org/officeDocument/2006/relationships/image" Target="../media/image16.png"/><Relationship Id="rId4" Type="http://schemas.openxmlformats.org/officeDocument/2006/relationships/hyperlink" Target="https://scikit-learn.org/stable/modules/decomposition.html#decompositions" TargetMode="External"/><Relationship Id="rId9" Type="http://schemas.openxmlformats.org/officeDocument/2006/relationships/hyperlink" Target="https://scikit-learn.org/stable/modules/kernel_approximation.html#kernel-approximation"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google.es/imgres?imgurl=https://miro.medium.com/max/978/0*0mia7BQKjUAuXeqZ.jpeg&amp;imgrefurl=https://hackernoon.com/challenges-in-deep-learning-57bbf6e73bb&amp;docid=OG4WBoD71jp5qM&amp;tbnid=wa1gP7UvfV9o4M:&amp;vet=10ahUKEwiimp_Pw5jeAhVFJhoKHRLzDroQMwg9KAMwAw..i&amp;w=791&amp;h=388&amp;bih=730&amp;biw=1500&amp;q=neural%20network&amp;ved=0ahUKEwiimp_Pw5jeAhVFJhoKHRLzDroQMwg9KAMwAw&amp;iact=mrc&amp;uact=8"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9.jp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google.es/imgres?imgurl=https://cdn-images-1.medium.com/max/1200/1*RGV6Bb3ChmVWsA8Q6Qth6Q.png&amp;imgrefurl=https://hackernoon.com/artificial-neural-network-a843ff870338&amp;docid=HuCNhcVRHtxJ6M&amp;tbnid=rOF9nbmfrnvHmM:&amp;vet=10ahUKEwiimp_Pw5jeAhVFJhoKHRLzDroQMwhEKAowCg..i&amp;w=624&amp;h=387&amp;bih=730&amp;biw=1500&amp;q=neural%20network&amp;ved=0ahUKEwiimp_Pw5jeAhVFJhoKHRLzDroQMwhEKAowCg&amp;iact=mrc&amp;uact=8" TargetMode="External"/><Relationship Id="rId7"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www.youtube.com/watch?v=tRsSi_sqXjI&amp;index=9&amp;list=PLAwxTw4SYaPn_OWPFT9ulXLuQrImzHfOV"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35.png"/><Relationship Id="rId4" Type="http://schemas.openxmlformats.org/officeDocument/2006/relationships/image" Target="NULL"/></Relationships>
</file>

<file path=ppt/slides/_rels/slide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png"/><Relationship Id="rId7" Type="http://schemas.openxmlformats.org/officeDocument/2006/relationships/image" Target="NUL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NUL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ruder.io/optimizing-gradient-descent/index.html#gradientdescentvariants"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17.png"/><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24.xm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9.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playground.tensorflow.org/" TargetMode="Externa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hyperlink" Target="https://engmrk.com/deep-learning-with-tensorflow-playground/?utm_campaign=News&amp;utm_medium=Community&amp;utm_source=DataCamp.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NULL"/><Relationship Id="rId4" Type="http://schemas.openxmlformats.org/officeDocument/2006/relationships/image" Target="../media/image63.jpg"/></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NUL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NULL"/><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s-ES" sz="2400" dirty="0">
                <a:solidFill>
                  <a:schemeClr val="tx2"/>
                </a:solidFill>
              </a:rPr>
              <a:t>Machine learning</a:t>
            </a:r>
          </a:p>
        </p:txBody>
      </p:sp>
      <p:pic>
        <p:nvPicPr>
          <p:cNvPr id="5" name="Imagen 4" descr="Imagen que contiene objeto&#10;&#10;Descripción generada con confianza muy alta">
            <a:extLst>
              <a:ext uri="{FF2B5EF4-FFF2-40B4-BE49-F238E27FC236}">
                <a16:creationId xmlns:a16="http://schemas.microsoft.com/office/drawing/2014/main" id="{825581C3-DFBE-4E2D-B112-D8B62019D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0"/>
            <a:ext cx="762000" cy="762000"/>
          </a:xfrm>
          <a:prstGeom prst="rect">
            <a:avLst/>
          </a:prstGeom>
        </p:spPr>
      </p:pic>
      <p:sp>
        <p:nvSpPr>
          <p:cNvPr id="2" name="Rectángulo 1">
            <a:extLst>
              <a:ext uri="{FF2B5EF4-FFF2-40B4-BE49-F238E27FC236}">
                <a16:creationId xmlns:a16="http://schemas.microsoft.com/office/drawing/2014/main" id="{A22759E2-9D2A-4422-9EBD-8BA7155B61B1}"/>
              </a:ext>
            </a:extLst>
          </p:cNvPr>
          <p:cNvSpPr/>
          <p:nvPr/>
        </p:nvSpPr>
        <p:spPr>
          <a:xfrm>
            <a:off x="2971800" y="2012721"/>
            <a:ext cx="22098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E9E5FB1E-C8B1-4538-B021-02B68D183326}"/>
                  </a:ext>
                </a:extLst>
              </p:cNvPr>
              <p:cNvSpPr txBox="1"/>
              <p:nvPr/>
            </p:nvSpPr>
            <p:spPr>
              <a:xfrm>
                <a:off x="3581400" y="2338000"/>
                <a:ext cx="11483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3200" b="0" i="1" smtClean="0">
                              <a:latin typeface="Cambria Math" panose="02040503050406030204" pitchFamily="18" charset="0"/>
                              <a:ea typeface="Cambria Math" panose="02040503050406030204" pitchFamily="18" charset="0"/>
                            </a:rPr>
                          </m:ctrlPr>
                        </m:sSubPr>
                        <m:e>
                          <m:r>
                            <a:rPr lang="es-ES" sz="3200" b="0" i="1" smtClean="0">
                              <a:latin typeface="Cambria Math" panose="02040503050406030204" pitchFamily="18" charset="0"/>
                              <a:ea typeface="Cambria Math" panose="02040503050406030204" pitchFamily="18" charset="0"/>
                            </a:rPr>
                            <m:t>𝐹</m:t>
                          </m:r>
                        </m:e>
                        <m:sub>
                          <m:r>
                            <a:rPr lang="es-ES" sz="3200" b="0" i="1" smtClean="0">
                              <a:latin typeface="Cambria Math" panose="02040503050406030204" pitchFamily="18" charset="0"/>
                              <a:ea typeface="Cambria Math" panose="02040503050406030204" pitchFamily="18" charset="0"/>
                            </a:rPr>
                            <m:t>𝜃</m:t>
                          </m:r>
                        </m:sub>
                      </m:sSub>
                      <m:r>
                        <a:rPr lang="es-ES" sz="3200" b="0" i="1" smtClean="0">
                          <a:latin typeface="Cambria Math" panose="02040503050406030204" pitchFamily="18" charset="0"/>
                          <a:ea typeface="Cambria Math" panose="02040503050406030204" pitchFamily="18" charset="0"/>
                        </a:rPr>
                        <m:t>(</m:t>
                      </m:r>
                      <m:r>
                        <a:rPr lang="es-ES" sz="3200" b="0" i="1" smtClean="0">
                          <a:latin typeface="Cambria Math" panose="02040503050406030204" pitchFamily="18" charset="0"/>
                          <a:ea typeface="Cambria Math" panose="02040503050406030204" pitchFamily="18" charset="0"/>
                        </a:rPr>
                        <m:t>𝑋</m:t>
                      </m:r>
                      <m:r>
                        <a:rPr lang="es-ES" sz="3200" b="0" i="1" smtClean="0">
                          <a:latin typeface="Cambria Math" panose="02040503050406030204" pitchFamily="18" charset="0"/>
                          <a:ea typeface="Cambria Math" panose="02040503050406030204" pitchFamily="18" charset="0"/>
                        </a:rPr>
                        <m:t>)</m:t>
                      </m:r>
                    </m:oMath>
                  </m:oMathPara>
                </a14:m>
                <a:endParaRPr lang="es-ES" sz="3200" dirty="0"/>
              </a:p>
            </p:txBody>
          </p:sp>
        </mc:Choice>
        <mc:Fallback xmlns="">
          <p:sp>
            <p:nvSpPr>
              <p:cNvPr id="3" name="CuadroTexto 2">
                <a:extLst>
                  <a:ext uri="{FF2B5EF4-FFF2-40B4-BE49-F238E27FC236}">
                    <a16:creationId xmlns:a16="http://schemas.microsoft.com/office/drawing/2014/main" id="{E9E5FB1E-C8B1-4538-B021-02B68D183326}"/>
                  </a:ext>
                </a:extLst>
              </p:cNvPr>
              <p:cNvSpPr txBox="1">
                <a:spLocks noRot="1" noChangeAspect="1" noMove="1" noResize="1" noEditPoints="1" noAdjustHandles="1" noChangeArrowheads="1" noChangeShapeType="1" noTextEdit="1"/>
              </p:cNvSpPr>
              <p:nvPr/>
            </p:nvSpPr>
            <p:spPr>
              <a:xfrm>
                <a:off x="3581400" y="2338000"/>
                <a:ext cx="1148328" cy="492443"/>
              </a:xfrm>
              <a:prstGeom prst="rect">
                <a:avLst/>
              </a:prstGeom>
              <a:blipFill>
                <a:blip r:embed="rId4"/>
                <a:stretch>
                  <a:fillRect/>
                </a:stretch>
              </a:blipFill>
            </p:spPr>
            <p:txBody>
              <a:bodyPr/>
              <a:lstStyle/>
              <a:p>
                <a:r>
                  <a:rPr lang="es-ES">
                    <a:noFill/>
                  </a:rPr>
                  <a:t> </a:t>
                </a:r>
              </a:p>
            </p:txBody>
          </p:sp>
        </mc:Fallback>
      </mc:AlternateContent>
      <p:cxnSp>
        <p:nvCxnSpPr>
          <p:cNvPr id="7" name="Conector recto de flecha 6">
            <a:extLst>
              <a:ext uri="{FF2B5EF4-FFF2-40B4-BE49-F238E27FC236}">
                <a16:creationId xmlns:a16="http://schemas.microsoft.com/office/drawing/2014/main" id="{E96FBCE4-0D1F-439D-B4AA-130A05864DCD}"/>
              </a:ext>
            </a:extLst>
          </p:cNvPr>
          <p:cNvCxnSpPr/>
          <p:nvPr/>
        </p:nvCxnSpPr>
        <p:spPr>
          <a:xfrm flipV="1">
            <a:off x="3429000" y="2830443"/>
            <a:ext cx="457200" cy="1360557"/>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0A459C2F-06CF-422D-B133-89DCD8441218}"/>
              </a:ext>
            </a:extLst>
          </p:cNvPr>
          <p:cNvSpPr txBox="1"/>
          <p:nvPr/>
        </p:nvSpPr>
        <p:spPr>
          <a:xfrm>
            <a:off x="2019546" y="4101688"/>
            <a:ext cx="4801314" cy="369332"/>
          </a:xfrm>
          <a:prstGeom prst="rect">
            <a:avLst/>
          </a:prstGeom>
          <a:noFill/>
        </p:spPr>
        <p:txBody>
          <a:bodyPr wrap="none" rtlCol="0">
            <a:spAutoFit/>
          </a:bodyPr>
          <a:lstStyle/>
          <a:p>
            <a:r>
              <a:rPr lang="es-ES" dirty="0"/>
              <a:t>Función F que depende de unos parámetros	</a:t>
            </a:r>
          </a:p>
        </p:txBody>
      </p:sp>
      <p:sp>
        <p:nvSpPr>
          <p:cNvPr id="10" name="Flecha: a la derecha 9">
            <a:extLst>
              <a:ext uri="{FF2B5EF4-FFF2-40B4-BE49-F238E27FC236}">
                <a16:creationId xmlns:a16="http://schemas.microsoft.com/office/drawing/2014/main" id="{B94B0AE8-1364-477C-AA6B-5F6B8D5AB1B9}"/>
              </a:ext>
            </a:extLst>
          </p:cNvPr>
          <p:cNvSpPr/>
          <p:nvPr/>
        </p:nvSpPr>
        <p:spPr>
          <a:xfrm>
            <a:off x="2362200" y="2438400"/>
            <a:ext cx="508337"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echa: a la derecha 10">
            <a:extLst>
              <a:ext uri="{FF2B5EF4-FFF2-40B4-BE49-F238E27FC236}">
                <a16:creationId xmlns:a16="http://schemas.microsoft.com/office/drawing/2014/main" id="{A2AA0439-3AB5-48AF-BEC7-5554698796E3}"/>
              </a:ext>
            </a:extLst>
          </p:cNvPr>
          <p:cNvSpPr/>
          <p:nvPr/>
        </p:nvSpPr>
        <p:spPr>
          <a:xfrm>
            <a:off x="5341776" y="2386981"/>
            <a:ext cx="508337"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59BE7172-376E-4C8F-AA2B-6292569B62C3}"/>
                  </a:ext>
                </a:extLst>
              </p:cNvPr>
              <p:cNvSpPr/>
              <p:nvPr/>
            </p:nvSpPr>
            <p:spPr>
              <a:xfrm>
                <a:off x="1698846" y="2270550"/>
                <a:ext cx="57297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3200" i="1">
                          <a:latin typeface="Cambria Math" panose="02040503050406030204" pitchFamily="18" charset="0"/>
                          <a:ea typeface="Cambria Math" panose="02040503050406030204" pitchFamily="18" charset="0"/>
                        </a:rPr>
                        <m:t>𝑋</m:t>
                      </m:r>
                    </m:oMath>
                  </m:oMathPara>
                </a14:m>
                <a:endParaRPr lang="es-ES" sz="3200" dirty="0"/>
              </a:p>
            </p:txBody>
          </p:sp>
        </mc:Choice>
        <mc:Fallback xmlns="">
          <p:sp>
            <p:nvSpPr>
              <p:cNvPr id="12" name="Rectángulo 11">
                <a:extLst>
                  <a:ext uri="{FF2B5EF4-FFF2-40B4-BE49-F238E27FC236}">
                    <a16:creationId xmlns:a16="http://schemas.microsoft.com/office/drawing/2014/main" id="{59BE7172-376E-4C8F-AA2B-6292569B62C3}"/>
                  </a:ext>
                </a:extLst>
              </p:cNvPr>
              <p:cNvSpPr>
                <a:spLocks noRot="1" noChangeAspect="1" noMove="1" noResize="1" noEditPoints="1" noAdjustHandles="1" noChangeArrowheads="1" noChangeShapeType="1" noTextEdit="1"/>
              </p:cNvSpPr>
              <p:nvPr/>
            </p:nvSpPr>
            <p:spPr>
              <a:xfrm>
                <a:off x="1698846" y="2270550"/>
                <a:ext cx="572977" cy="584775"/>
              </a:xfrm>
              <a:prstGeom prst="rect">
                <a:avLst/>
              </a:prstGeom>
              <a:blipFill>
                <a:blip r:embed="rId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 name="Rectángulo 12">
                <a:extLst>
                  <a:ext uri="{FF2B5EF4-FFF2-40B4-BE49-F238E27FC236}">
                    <a16:creationId xmlns:a16="http://schemas.microsoft.com/office/drawing/2014/main" id="{1428598E-C11B-4B8B-B4EB-5D1058453DB1}"/>
                  </a:ext>
                </a:extLst>
              </p:cNvPr>
              <p:cNvSpPr/>
              <p:nvPr/>
            </p:nvSpPr>
            <p:spPr>
              <a:xfrm>
                <a:off x="6031879" y="2245668"/>
                <a:ext cx="57297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3200" b="0" i="1" smtClean="0">
                          <a:latin typeface="Cambria Math" panose="02040503050406030204" pitchFamily="18" charset="0"/>
                          <a:ea typeface="Cambria Math" panose="02040503050406030204" pitchFamily="18" charset="0"/>
                        </a:rPr>
                        <m:t>𝑌</m:t>
                      </m:r>
                    </m:oMath>
                  </m:oMathPara>
                </a14:m>
                <a:endParaRPr lang="es-ES" sz="3200" dirty="0"/>
              </a:p>
            </p:txBody>
          </p:sp>
        </mc:Choice>
        <mc:Fallback xmlns="">
          <p:sp>
            <p:nvSpPr>
              <p:cNvPr id="13" name="Rectángulo 12">
                <a:extLst>
                  <a:ext uri="{FF2B5EF4-FFF2-40B4-BE49-F238E27FC236}">
                    <a16:creationId xmlns:a16="http://schemas.microsoft.com/office/drawing/2014/main" id="{1428598E-C11B-4B8B-B4EB-5D1058453DB1}"/>
                  </a:ext>
                </a:extLst>
              </p:cNvPr>
              <p:cNvSpPr>
                <a:spLocks noRot="1" noChangeAspect="1" noMove="1" noResize="1" noEditPoints="1" noAdjustHandles="1" noChangeArrowheads="1" noChangeShapeType="1" noTextEdit="1"/>
              </p:cNvSpPr>
              <p:nvPr/>
            </p:nvSpPr>
            <p:spPr>
              <a:xfrm>
                <a:off x="6031879" y="2245668"/>
                <a:ext cx="572977" cy="584775"/>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92741AC6-96B9-4997-A598-0BE0DC8FC712}"/>
                  </a:ext>
                </a:extLst>
              </p:cNvPr>
              <p:cNvSpPr txBox="1"/>
              <p:nvPr/>
            </p:nvSpPr>
            <p:spPr>
              <a:xfrm>
                <a:off x="495902" y="4944189"/>
                <a:ext cx="8267097" cy="830997"/>
              </a:xfrm>
              <a:prstGeom prst="rect">
                <a:avLst/>
              </a:prstGeom>
              <a:noFill/>
            </p:spPr>
            <p:txBody>
              <a:bodyPr wrap="square" rtlCol="0">
                <a:spAutoFit/>
              </a:bodyPr>
              <a:lstStyle/>
              <a:p>
                <a:r>
                  <a:rPr lang="es-ES" sz="2400" dirty="0"/>
                  <a:t>Los parámetros </a:t>
                </a:r>
                <a14:m>
                  <m:oMath xmlns:m="http://schemas.openxmlformats.org/officeDocument/2006/math">
                    <m:r>
                      <a:rPr lang="es-ES" sz="2400" b="1" i="1" smtClean="0">
                        <a:latin typeface="Cambria Math" panose="02040503050406030204" pitchFamily="18" charset="0"/>
                        <a:ea typeface="Cambria Math" panose="02040503050406030204" pitchFamily="18" charset="0"/>
                      </a:rPr>
                      <m:t>𝜽</m:t>
                    </m:r>
                    <m:r>
                      <a:rPr lang="es-ES" sz="2400" b="0" i="1" smtClean="0">
                        <a:latin typeface="Cambria Math" panose="02040503050406030204" pitchFamily="18" charset="0"/>
                        <a:ea typeface="Cambria Math" panose="02040503050406030204" pitchFamily="18" charset="0"/>
                      </a:rPr>
                      <m:t> </m:t>
                    </m:r>
                  </m:oMath>
                </a14:m>
                <a:r>
                  <a:rPr lang="es-ES" sz="2400" dirty="0"/>
                  <a:t>los </a:t>
                </a:r>
                <a:r>
                  <a:rPr lang="es-ES" sz="2400" b="1" dirty="0"/>
                  <a:t>aprendemos</a:t>
                </a:r>
                <a:r>
                  <a:rPr lang="es-ES" sz="2400" dirty="0"/>
                  <a:t> de manera </a:t>
                </a:r>
                <a:r>
                  <a:rPr lang="es-ES" sz="2400" b="1" dirty="0"/>
                  <a:t>automática</a:t>
                </a:r>
                <a:r>
                  <a:rPr lang="es-ES" sz="2400" dirty="0"/>
                  <a:t> a partir de datos de entrenamiento </a:t>
                </a:r>
                <a14:m>
                  <m:oMath xmlns:m="http://schemas.openxmlformats.org/officeDocument/2006/math">
                    <m:sSub>
                      <m:sSubPr>
                        <m:ctrlPr>
                          <a:rPr lang="es-ES" sz="2400" b="1" i="1" smtClean="0">
                            <a:latin typeface="Cambria Math" panose="02040503050406030204" pitchFamily="18" charset="0"/>
                          </a:rPr>
                        </m:ctrlPr>
                      </m:sSubPr>
                      <m:e>
                        <m:r>
                          <a:rPr lang="es-ES" sz="2400" b="1" i="1" smtClean="0">
                            <a:latin typeface="Cambria Math" panose="02040503050406030204" pitchFamily="18" charset="0"/>
                          </a:rPr>
                          <m:t>𝑿</m:t>
                        </m:r>
                      </m:e>
                      <m:sub>
                        <m:r>
                          <a:rPr lang="es-ES" sz="2400" b="1" i="1" smtClean="0">
                            <a:latin typeface="Cambria Math" panose="02040503050406030204" pitchFamily="18" charset="0"/>
                          </a:rPr>
                          <m:t>𝒕𝒓𝒂𝒊𝒏</m:t>
                        </m:r>
                      </m:sub>
                    </m:sSub>
                    <m:r>
                      <a:rPr lang="es-ES" sz="2400" b="1" i="0" smtClean="0">
                        <a:latin typeface="Cambria Math" panose="02040503050406030204" pitchFamily="18" charset="0"/>
                      </a:rPr>
                      <m:t>,  </m:t>
                    </m:r>
                    <m:sSub>
                      <m:sSubPr>
                        <m:ctrlPr>
                          <a:rPr lang="es-ES" sz="2400" b="1" i="1">
                            <a:latin typeface="Cambria Math" panose="02040503050406030204" pitchFamily="18" charset="0"/>
                          </a:rPr>
                        </m:ctrlPr>
                      </m:sSubPr>
                      <m:e>
                        <m:r>
                          <a:rPr lang="es-ES" sz="2400" b="1" i="1" smtClean="0">
                            <a:latin typeface="Cambria Math" panose="02040503050406030204" pitchFamily="18" charset="0"/>
                          </a:rPr>
                          <m:t>𝒀</m:t>
                        </m:r>
                      </m:e>
                      <m:sub>
                        <m:r>
                          <a:rPr lang="es-ES" sz="2400" b="1" i="1">
                            <a:latin typeface="Cambria Math" panose="02040503050406030204" pitchFamily="18" charset="0"/>
                          </a:rPr>
                          <m:t>𝒕𝒓𝒂𝒊𝒏</m:t>
                        </m:r>
                      </m:sub>
                    </m:sSub>
                  </m:oMath>
                </a14:m>
                <a:endParaRPr lang="es-ES" sz="2400" b="1" dirty="0"/>
              </a:p>
            </p:txBody>
          </p:sp>
        </mc:Choice>
        <mc:Fallback xmlns="">
          <p:sp>
            <p:nvSpPr>
              <p:cNvPr id="14" name="CuadroTexto 13">
                <a:extLst>
                  <a:ext uri="{FF2B5EF4-FFF2-40B4-BE49-F238E27FC236}">
                    <a16:creationId xmlns:a16="http://schemas.microsoft.com/office/drawing/2014/main" id="{92741AC6-96B9-4997-A598-0BE0DC8FC712}"/>
                  </a:ext>
                </a:extLst>
              </p:cNvPr>
              <p:cNvSpPr txBox="1">
                <a:spLocks noRot="1" noChangeAspect="1" noMove="1" noResize="1" noEditPoints="1" noAdjustHandles="1" noChangeArrowheads="1" noChangeShapeType="1" noTextEdit="1"/>
              </p:cNvSpPr>
              <p:nvPr/>
            </p:nvSpPr>
            <p:spPr>
              <a:xfrm>
                <a:off x="495902" y="4944189"/>
                <a:ext cx="8267097" cy="830997"/>
              </a:xfrm>
              <a:prstGeom prst="rect">
                <a:avLst/>
              </a:prstGeom>
              <a:blipFill>
                <a:blip r:embed="rId7"/>
                <a:stretch>
                  <a:fillRect l="-1106" t="-5147" r="-74" b="-16912"/>
                </a:stretch>
              </a:blipFill>
            </p:spPr>
            <p:txBody>
              <a:bodyPr/>
              <a:lstStyle/>
              <a:p>
                <a:r>
                  <a:rPr lang="es-ES">
                    <a:noFill/>
                  </a:rPr>
                  <a:t> </a:t>
                </a:r>
              </a:p>
            </p:txBody>
          </p:sp>
        </mc:Fallback>
      </mc:AlternateContent>
      <p:sp>
        <p:nvSpPr>
          <p:cNvPr id="15" name="CuadroTexto 14">
            <a:extLst>
              <a:ext uri="{FF2B5EF4-FFF2-40B4-BE49-F238E27FC236}">
                <a16:creationId xmlns:a16="http://schemas.microsoft.com/office/drawing/2014/main" id="{202C4CAB-522E-485D-A55D-3B320C691819}"/>
              </a:ext>
            </a:extLst>
          </p:cNvPr>
          <p:cNvSpPr txBox="1"/>
          <p:nvPr/>
        </p:nvSpPr>
        <p:spPr>
          <a:xfrm>
            <a:off x="239251" y="902209"/>
            <a:ext cx="3826689" cy="461665"/>
          </a:xfrm>
          <a:prstGeom prst="rect">
            <a:avLst/>
          </a:prstGeom>
          <a:noFill/>
        </p:spPr>
        <p:txBody>
          <a:bodyPr wrap="none" rtlCol="0">
            <a:spAutoFit/>
          </a:bodyPr>
          <a:lstStyle/>
          <a:p>
            <a:r>
              <a:rPr lang="es-ES" sz="2400" b="1" dirty="0"/>
              <a:t>Aprendizaje supervisado</a:t>
            </a:r>
          </a:p>
        </p:txBody>
      </p:sp>
      <p:sp>
        <p:nvSpPr>
          <p:cNvPr id="16" name="CuadroTexto 15">
            <a:extLst>
              <a:ext uri="{FF2B5EF4-FFF2-40B4-BE49-F238E27FC236}">
                <a16:creationId xmlns:a16="http://schemas.microsoft.com/office/drawing/2014/main" id="{1E813D6D-45AE-4661-858A-5FBCC71C8B97}"/>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spTree>
    <p:extLst>
      <p:ext uri="{BB962C8B-B14F-4D97-AF65-F5344CB8AC3E}">
        <p14:creationId xmlns:p14="http://schemas.microsoft.com/office/powerpoint/2010/main" val="530766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2163" name="Rectangle 3"/>
              <p:cNvSpPr>
                <a:spLocks noGrp="1" noChangeArrowheads="1"/>
              </p:cNvSpPr>
              <p:nvPr>
                <p:ph type="body" idx="1"/>
              </p:nvPr>
            </p:nvSpPr>
            <p:spPr>
              <a:xfrm>
                <a:off x="395536" y="676394"/>
                <a:ext cx="8610600" cy="5486400"/>
              </a:xfrm>
            </p:spPr>
            <p:txBody>
              <a:bodyPr>
                <a:normAutofit fontScale="85000" lnSpcReduction="20000"/>
              </a:bodyPr>
              <a:lstStyle/>
              <a:p>
                <a:pPr marL="0" indent="0" algn="ctr">
                  <a:lnSpc>
                    <a:spcPct val="90000"/>
                  </a:lnSpc>
                  <a:buNone/>
                </a:pPr>
                <a:r>
                  <a:rPr lang="es-ES" altLang="es-ES_tradnl" sz="2800" dirty="0"/>
                  <a:t>Ingeniería de Características</a:t>
                </a:r>
              </a:p>
              <a:p>
                <a:pPr marL="0" indent="0" algn="ctr">
                  <a:lnSpc>
                    <a:spcPct val="90000"/>
                  </a:lnSpc>
                  <a:buNone/>
                </a:pPr>
                <a:endParaRPr lang="es-ES" altLang="es-ES_tradnl" sz="2800" dirty="0"/>
              </a:p>
              <a:p>
                <a:pPr marL="0" indent="0">
                  <a:lnSpc>
                    <a:spcPct val="90000"/>
                  </a:lnSpc>
                  <a:buNone/>
                </a:pPr>
                <a:r>
                  <a:rPr lang="es-ES" altLang="es-ES_tradnl" sz="1800" dirty="0"/>
                  <a:t>Dependiendo de la situación será necesario:</a:t>
                </a:r>
              </a:p>
              <a:p>
                <a:pPr lvl="1">
                  <a:lnSpc>
                    <a:spcPct val="90000"/>
                  </a:lnSpc>
                </a:pPr>
                <a:r>
                  <a:rPr lang="es-ES" altLang="es-ES_tradnl" sz="1600" dirty="0"/>
                  <a:t>Eliminar características (para reducir el sobreajuste)</a:t>
                </a:r>
              </a:p>
              <a:p>
                <a:pPr lvl="2"/>
                <a:r>
                  <a:rPr lang="es-ES" altLang="es-ES_tradnl" sz="1400" dirty="0"/>
                  <a:t>Eliminar las menos importantes: Consiste en quitar columnas de nuestro dataset</a:t>
                </a:r>
              </a:p>
              <a:p>
                <a:pPr lvl="3">
                  <a:lnSpc>
                    <a:spcPct val="90000"/>
                  </a:lnSpc>
                </a:pPr>
                <a:r>
                  <a:rPr lang="en-US" sz="1200" dirty="0">
                    <a:hlinkClick r:id="rId3"/>
                  </a:rPr>
                  <a:t>https://scikit-learn.org/stable/modules/feature_selection.html#feature-selection</a:t>
                </a:r>
                <a:endParaRPr lang="es-ES" altLang="es-ES_tradnl" sz="1200" dirty="0"/>
              </a:p>
              <a:p>
                <a:pPr lvl="2">
                  <a:lnSpc>
                    <a:spcPct val="90000"/>
                  </a:lnSpc>
                </a:pPr>
                <a:endParaRPr lang="es-ES" altLang="es-ES_tradnl" sz="1200" dirty="0"/>
              </a:p>
              <a:p>
                <a:pPr lvl="2"/>
                <a:r>
                  <a:rPr lang="es-ES" altLang="es-ES_tradnl" sz="1400" dirty="0"/>
                  <a:t>Reducir la dimensionalidad:  Consiste en crear otro dataset con menos columnas y que tiene la misma información que nuestro dataset original</a:t>
                </a:r>
              </a:p>
              <a:p>
                <a:pPr lvl="3">
                  <a:lnSpc>
                    <a:spcPct val="90000"/>
                  </a:lnSpc>
                </a:pPr>
                <a:r>
                  <a:rPr lang="en-US" sz="1200" dirty="0">
                    <a:hlinkClick r:id="rId4"/>
                  </a:rPr>
                  <a:t>https://scikit-learn.org/stable/modules/decomposition.html#decompositions</a:t>
                </a:r>
                <a:endParaRPr lang="en-US" sz="1200" dirty="0"/>
              </a:p>
              <a:p>
                <a:pPr lvl="3">
                  <a:lnSpc>
                    <a:spcPct val="90000"/>
                  </a:lnSpc>
                </a:pPr>
                <a:r>
                  <a:rPr lang="en-US" sz="1200" dirty="0">
                    <a:hlinkClick r:id="rId5"/>
                  </a:rPr>
                  <a:t>https://scikit-learn.org/stable/modules/manifold.html#manifold</a:t>
                </a:r>
                <a:endParaRPr lang="en-US" sz="1200" dirty="0"/>
              </a:p>
              <a:p>
                <a:pPr lvl="3">
                  <a:lnSpc>
                    <a:spcPct val="90000"/>
                  </a:lnSpc>
                </a:pPr>
                <a:r>
                  <a:rPr lang="en-US" sz="1200" dirty="0">
                    <a:hlinkClick r:id="rId6"/>
                  </a:rPr>
                  <a:t>https://scikit-learn.org/stable/modules/random_projection.html#random-projection</a:t>
                </a:r>
                <a:endParaRPr lang="en-US" sz="1200" dirty="0"/>
              </a:p>
              <a:p>
                <a:pPr lvl="3">
                  <a:lnSpc>
                    <a:spcPct val="90000"/>
                  </a:lnSpc>
                </a:pPr>
                <a:r>
                  <a:rPr lang="en-US" sz="1200" dirty="0">
                    <a:hlinkClick r:id="rId7"/>
                  </a:rPr>
                  <a:t>https://scikit-learn.org/stable/modules/feature_extraction.html#feature-extraction</a:t>
                </a:r>
                <a:endParaRPr lang="en-US" sz="1200" dirty="0"/>
              </a:p>
              <a:p>
                <a:pPr lvl="3">
                  <a:lnSpc>
                    <a:spcPct val="90000"/>
                  </a:lnSpc>
                </a:pPr>
                <a:endParaRPr lang="es-ES" altLang="es-ES_tradnl" sz="1200" dirty="0"/>
              </a:p>
              <a:p>
                <a:pPr lvl="2">
                  <a:lnSpc>
                    <a:spcPct val="90000"/>
                  </a:lnSpc>
                </a:pPr>
                <a:endParaRPr lang="es-ES" altLang="es-ES_tradnl" sz="1200" dirty="0"/>
              </a:p>
              <a:p>
                <a:pPr lvl="1">
                  <a:lnSpc>
                    <a:spcPct val="90000"/>
                  </a:lnSpc>
                </a:pPr>
                <a:r>
                  <a:rPr lang="es-ES" altLang="es-ES_tradnl" sz="1600" dirty="0"/>
                  <a:t>Añadir características (para reducir el </a:t>
                </a:r>
                <a:r>
                  <a:rPr lang="es-ES" altLang="es-ES_tradnl" sz="1600" dirty="0" err="1"/>
                  <a:t>subajuste</a:t>
                </a:r>
                <a:r>
                  <a:rPr lang="es-ES" altLang="es-ES_tradnl" sz="1600" dirty="0"/>
                  <a:t> y/o crear no-</a:t>
                </a:r>
                <a:r>
                  <a:rPr lang="es-ES" altLang="es-ES_tradnl" sz="1600" dirty="0" err="1"/>
                  <a:t>linearidad</a:t>
                </a:r>
                <a:r>
                  <a:rPr lang="es-ES" altLang="es-ES_tradnl" sz="1600" dirty="0"/>
                  <a:t>)</a:t>
                </a:r>
              </a:p>
              <a:p>
                <a:pPr lvl="2"/>
                <a:r>
                  <a:rPr lang="es-ES" altLang="es-ES_tradnl" sz="1400" dirty="0"/>
                  <a:t> Crear nuevas variables: Añadir nuevas columnas (creadas por nosotros) a nuestro dataset.</a:t>
                </a:r>
              </a:p>
              <a:p>
                <a:pPr lvl="3">
                  <a:lnSpc>
                    <a:spcPct val="90000"/>
                  </a:lnSpc>
                </a:pPr>
                <a:r>
                  <a:rPr lang="es-ES" sz="1200" dirty="0"/>
                  <a:t>Binning (</a:t>
                </a:r>
                <a:r>
                  <a:rPr lang="es-ES" sz="1200" dirty="0" err="1"/>
                  <a:t>quantization</a:t>
                </a:r>
                <a:r>
                  <a:rPr lang="es-ES" sz="1200" dirty="0"/>
                  <a:t>): Discretizar una variable</a:t>
                </a:r>
              </a:p>
              <a:p>
                <a:pPr lvl="3">
                  <a:lnSpc>
                    <a:spcPct val="90000"/>
                  </a:lnSpc>
                </a:pPr>
                <a:r>
                  <a:rPr lang="es-ES" sz="1200" dirty="0" err="1"/>
                  <a:t>Binarization</a:t>
                </a:r>
                <a:r>
                  <a:rPr lang="es-ES" sz="1200" dirty="0"/>
                  <a:t>: Transformar la variable en binaria (hay agua o no, sin importar cuanta…) </a:t>
                </a:r>
              </a:p>
              <a:p>
                <a:pPr lvl="3">
                  <a:lnSpc>
                    <a:spcPct val="90000"/>
                  </a:lnSpc>
                </a:pPr>
                <a:r>
                  <a:rPr lang="es-ES" sz="1200" dirty="0"/>
                  <a:t>Interacción de variables:  </a:t>
                </a:r>
                <a14:m>
                  <m:oMath xmlns:m="http://schemas.openxmlformats.org/officeDocument/2006/math">
                    <m:r>
                      <a:rPr lang="es-ES" sz="1200" dirty="0">
                        <a:latin typeface="Cambria Math" panose="02040503050406030204" pitchFamily="18" charset="0"/>
                      </a:rPr>
                      <m:t>𝑥</m:t>
                    </m:r>
                    <m:r>
                      <a:rPr lang="es-ES" sz="1200" dirty="0">
                        <a:latin typeface="Cambria Math" panose="02040503050406030204" pitchFamily="18" charset="0"/>
                      </a:rPr>
                      <m:t>1 × </m:t>
                    </m:r>
                    <m:r>
                      <a:rPr lang="es-ES" sz="1200" dirty="0">
                        <a:latin typeface="Cambria Math" panose="02040503050406030204" pitchFamily="18" charset="0"/>
                      </a:rPr>
                      <m:t>𝑥</m:t>
                    </m:r>
                    <m:r>
                      <a:rPr lang="es-ES" sz="1200" dirty="0">
                        <a:latin typeface="Cambria Math" panose="02040503050406030204" pitchFamily="18" charset="0"/>
                      </a:rPr>
                      <m:t>2</m:t>
                    </m:r>
                  </m:oMath>
                </a14:m>
                <a:r>
                  <a:rPr lang="es-ES" sz="1200" dirty="0"/>
                  <a:t>,….</a:t>
                </a:r>
              </a:p>
              <a:p>
                <a:pPr lvl="3">
                  <a:lnSpc>
                    <a:spcPct val="90000"/>
                  </a:lnSpc>
                </a:pPr>
                <a:r>
                  <a:rPr lang="es-ES" sz="1200" dirty="0"/>
                  <a:t>Funciones no lineales: </a:t>
                </a:r>
                <a14:m>
                  <m:oMath xmlns:m="http://schemas.openxmlformats.org/officeDocument/2006/math">
                    <m:sSup>
                      <m:sSupPr>
                        <m:ctrlPr>
                          <a:rPr lang="es-ES" sz="1400" i="1" dirty="0" smtClean="0">
                            <a:latin typeface="Cambria Math" panose="02040503050406030204" pitchFamily="18" charset="0"/>
                          </a:rPr>
                        </m:ctrlPr>
                      </m:sSupPr>
                      <m:e>
                        <m:r>
                          <a:rPr lang="es-ES" sz="1400" b="0" i="1" dirty="0" smtClean="0">
                            <a:latin typeface="Cambria Math" panose="02040503050406030204" pitchFamily="18" charset="0"/>
                          </a:rPr>
                          <m:t>𝑥</m:t>
                        </m:r>
                      </m:e>
                      <m:sup>
                        <m:r>
                          <a:rPr lang="es-ES" sz="1400" b="0" i="1" dirty="0" smtClean="0">
                            <a:latin typeface="Cambria Math" panose="02040503050406030204" pitchFamily="18" charset="0"/>
                          </a:rPr>
                          <m:t>2</m:t>
                        </m:r>
                      </m:sup>
                    </m:sSup>
                    <m:r>
                      <a:rPr lang="es-ES" sz="1400" b="0" i="1" dirty="0" smtClean="0">
                        <a:latin typeface="Cambria Math" panose="02040503050406030204" pitchFamily="18" charset="0"/>
                      </a:rPr>
                      <m:t>, </m:t>
                    </m:r>
                    <m:sSup>
                      <m:sSupPr>
                        <m:ctrlPr>
                          <a:rPr lang="es-ES" sz="1400" i="1" dirty="0">
                            <a:latin typeface="Cambria Math" panose="02040503050406030204" pitchFamily="18" charset="0"/>
                          </a:rPr>
                        </m:ctrlPr>
                      </m:sSupPr>
                      <m:e>
                        <m:r>
                          <a:rPr lang="es-ES" sz="1400" i="1" dirty="0">
                            <a:latin typeface="Cambria Math" panose="02040503050406030204" pitchFamily="18" charset="0"/>
                          </a:rPr>
                          <m:t>𝑥</m:t>
                        </m:r>
                      </m:e>
                      <m:sup>
                        <m:r>
                          <a:rPr lang="es-ES" sz="1400" b="0" i="1" dirty="0" smtClean="0">
                            <a:latin typeface="Cambria Math" panose="02040503050406030204" pitchFamily="18" charset="0"/>
                          </a:rPr>
                          <m:t>3</m:t>
                        </m:r>
                      </m:sup>
                    </m:sSup>
                  </m:oMath>
                </a14:m>
                <a:r>
                  <a:rPr lang="es-ES" sz="1400" dirty="0"/>
                  <a:t>,…..</a:t>
                </a:r>
                <a:endParaRPr lang="es-ES" sz="1200" dirty="0"/>
              </a:p>
              <a:p>
                <a:pPr lvl="3">
                  <a:lnSpc>
                    <a:spcPct val="90000"/>
                  </a:lnSpc>
                </a:pPr>
                <a:r>
                  <a:rPr lang="es-ES" sz="1200" dirty="0"/>
                  <a:t>Log </a:t>
                </a:r>
                <a:r>
                  <a:rPr lang="es-ES" sz="1200" dirty="0" err="1"/>
                  <a:t>transform</a:t>
                </a:r>
                <a:r>
                  <a:rPr lang="es-ES" sz="1200" dirty="0"/>
                  <a:t>: </a:t>
                </a:r>
                <a14:m>
                  <m:oMath xmlns:m="http://schemas.openxmlformats.org/officeDocument/2006/math">
                    <m:r>
                      <m:rPr>
                        <m:sty m:val="p"/>
                      </m:rPr>
                      <a:rPr lang="es-ES" sz="1200" dirty="0">
                        <a:latin typeface="Cambria Math" panose="02040503050406030204" pitchFamily="18" charset="0"/>
                      </a:rPr>
                      <m:t>log</m:t>
                    </m:r>
                    <m:r>
                      <a:rPr lang="es-ES" sz="1200" dirty="0">
                        <a:latin typeface="Cambria Math" panose="02040503050406030204" pitchFamily="18" charset="0"/>
                      </a:rPr>
                      <m:t>(</m:t>
                    </m:r>
                    <m:r>
                      <a:rPr lang="es-ES" sz="1200" dirty="0">
                        <a:latin typeface="Cambria Math" panose="02040503050406030204" pitchFamily="18" charset="0"/>
                      </a:rPr>
                      <m:t>𝑥</m:t>
                    </m:r>
                    <m:r>
                      <a:rPr lang="es-ES" sz="1200" dirty="0">
                        <a:latin typeface="Cambria Math" panose="02040503050406030204" pitchFamily="18" charset="0"/>
                      </a:rPr>
                      <m:t>)</m:t>
                    </m:r>
                  </m:oMath>
                </a14:m>
                <a:endParaRPr lang="es-ES" sz="1200" dirty="0"/>
              </a:p>
              <a:p>
                <a:pPr lvl="3">
                  <a:lnSpc>
                    <a:spcPct val="90000"/>
                  </a:lnSpc>
                </a:pPr>
                <a:r>
                  <a:rPr lang="es-ES" sz="1200" dirty="0"/>
                  <a:t>Log + 1 </a:t>
                </a:r>
                <a:r>
                  <a:rPr lang="es-ES" sz="1200" dirty="0" err="1"/>
                  <a:t>transform</a:t>
                </a:r>
                <a:r>
                  <a:rPr lang="es-ES" sz="1200" dirty="0"/>
                  <a:t>: </a:t>
                </a:r>
                <a14:m>
                  <m:oMath xmlns:m="http://schemas.openxmlformats.org/officeDocument/2006/math">
                    <m:r>
                      <m:rPr>
                        <m:sty m:val="p"/>
                      </m:rPr>
                      <a:rPr lang="es-ES" sz="1200" dirty="0">
                        <a:latin typeface="Cambria Math" panose="02040503050406030204" pitchFamily="18" charset="0"/>
                      </a:rPr>
                      <m:t>log</m:t>
                    </m:r>
                    <m:r>
                      <a:rPr lang="es-ES" sz="1200" dirty="0">
                        <a:latin typeface="Cambria Math" panose="02040503050406030204" pitchFamily="18" charset="0"/>
                      </a:rPr>
                      <m:t>(</m:t>
                    </m:r>
                    <m:r>
                      <a:rPr lang="es-ES" sz="1200" dirty="0">
                        <a:latin typeface="Cambria Math" panose="02040503050406030204" pitchFamily="18" charset="0"/>
                      </a:rPr>
                      <m:t>𝑥</m:t>
                    </m:r>
                    <m:r>
                      <a:rPr lang="es-ES" sz="1200" dirty="0">
                        <a:latin typeface="Cambria Math" panose="02040503050406030204" pitchFamily="18" charset="0"/>
                      </a:rPr>
                      <m:t>+1)</m:t>
                    </m:r>
                  </m:oMath>
                </a14:m>
                <a:endParaRPr lang="es-ES" sz="1200" dirty="0"/>
              </a:p>
              <a:p>
                <a:pPr lvl="3">
                  <a:lnSpc>
                    <a:spcPct val="90000"/>
                  </a:lnSpc>
                </a:pPr>
                <a:r>
                  <a:rPr lang="es-ES" sz="1200" dirty="0"/>
                  <a:t>Escalado: Expandir/comprimir la distribución de los datos (media cero y varianza uno, entre cero y uno,…)</a:t>
                </a:r>
              </a:p>
              <a:p>
                <a:pPr lvl="3">
                  <a:lnSpc>
                    <a:spcPct val="90000"/>
                  </a:lnSpc>
                </a:pPr>
                <a:r>
                  <a:rPr lang="es-ES" sz="1200" dirty="0"/>
                  <a:t>Sustituir una característica por su frecuencia de aparición, sola o en compañía de otras características (</a:t>
                </a:r>
                <a:r>
                  <a:rPr lang="es-ES" sz="1200" dirty="0" err="1"/>
                  <a:t>counting</a:t>
                </a:r>
                <a:r>
                  <a:rPr lang="es-ES" sz="1200" dirty="0"/>
                  <a:t> </a:t>
                </a:r>
                <a:r>
                  <a:rPr lang="es-ES" sz="1200" dirty="0" err="1"/>
                  <a:t>scheme</a:t>
                </a:r>
                <a:r>
                  <a:rPr lang="es-ES" sz="1200" dirty="0"/>
                  <a:t>). Aplicable para variables categóricas con muchos valores.</a:t>
                </a:r>
              </a:p>
              <a:p>
                <a:pPr lvl="3">
                  <a:lnSpc>
                    <a:spcPct val="90000"/>
                  </a:lnSpc>
                </a:pPr>
                <a:r>
                  <a:rPr lang="es-ES" sz="1200" dirty="0"/>
                  <a:t>…….</a:t>
                </a:r>
              </a:p>
              <a:p>
                <a:pPr lvl="3">
                  <a:lnSpc>
                    <a:spcPct val="90000"/>
                  </a:lnSpc>
                </a:pPr>
                <a:r>
                  <a:rPr lang="en-US" sz="1200" dirty="0">
                    <a:hlinkClick r:id="rId8"/>
                  </a:rPr>
                  <a:t>https://scikit-learn.org/stable/modules/preprocessing.html#preprocessing</a:t>
                </a:r>
                <a:endParaRPr lang="en-US" sz="1200" dirty="0"/>
              </a:p>
              <a:p>
                <a:pPr lvl="2">
                  <a:lnSpc>
                    <a:spcPct val="90000"/>
                  </a:lnSpc>
                </a:pPr>
                <a:endParaRPr lang="es-ES" altLang="es-ES_tradnl" sz="1400" dirty="0"/>
              </a:p>
              <a:p>
                <a:pPr lvl="2">
                  <a:lnSpc>
                    <a:spcPct val="90000"/>
                  </a:lnSpc>
                </a:pPr>
                <a:r>
                  <a:rPr lang="es-ES" altLang="es-ES_tradnl" sz="1400" dirty="0"/>
                  <a:t>Aumentar la dimensionalidad: Crear un nuevo dataset con mas características.</a:t>
                </a:r>
              </a:p>
              <a:p>
                <a:pPr lvl="3">
                  <a:lnSpc>
                    <a:spcPct val="90000"/>
                  </a:lnSpc>
                </a:pPr>
                <a:r>
                  <a:rPr lang="en-US" sz="1200" dirty="0">
                    <a:hlinkClick r:id="rId9"/>
                  </a:rPr>
                  <a:t>https://scikit-learn.org/stable/modules/kernel_approximation.html#kernel-approximation</a:t>
                </a:r>
                <a:endParaRPr lang="es-ES" altLang="es-ES_tradnl" sz="1200" dirty="0"/>
              </a:p>
              <a:p>
                <a:pPr lvl="2">
                  <a:lnSpc>
                    <a:spcPct val="90000"/>
                  </a:lnSpc>
                </a:pPr>
                <a:endParaRPr lang="es-ES" altLang="es-ES_tradnl" sz="1200" dirty="0"/>
              </a:p>
              <a:p>
                <a:pPr marL="0" indent="0">
                  <a:lnSpc>
                    <a:spcPct val="90000"/>
                  </a:lnSpc>
                  <a:buNone/>
                </a:pPr>
                <a:endParaRPr lang="es-ES" altLang="es-ES_tradnl" sz="2000" dirty="0"/>
              </a:p>
              <a:p>
                <a:pPr>
                  <a:lnSpc>
                    <a:spcPct val="90000"/>
                  </a:lnSpc>
                </a:pPr>
                <a:endParaRPr lang="es-ES" altLang="es-ES_tradnl" sz="1600" dirty="0"/>
              </a:p>
            </p:txBody>
          </p:sp>
        </mc:Choice>
        <mc:Fallback>
          <p:sp>
            <p:nvSpPr>
              <p:cNvPr id="92163" name="Rectangle 3"/>
              <p:cNvSpPr>
                <a:spLocks noGrp="1" noRot="1" noChangeAspect="1" noMove="1" noResize="1" noEditPoints="1" noAdjustHandles="1" noChangeArrowheads="1" noChangeShapeType="1" noTextEdit="1"/>
              </p:cNvSpPr>
              <p:nvPr>
                <p:ph type="body" idx="1"/>
              </p:nvPr>
            </p:nvSpPr>
            <p:spPr>
              <a:xfrm>
                <a:off x="395536" y="676394"/>
                <a:ext cx="8610600" cy="5486400"/>
              </a:xfrm>
              <a:blipFill>
                <a:blip r:embed="rId10"/>
                <a:stretch>
                  <a:fillRect l="-283" t="-2556"/>
                </a:stretch>
              </a:blipFill>
            </p:spPr>
            <p:txBody>
              <a:bodyPr/>
              <a:lstStyle/>
              <a:p>
                <a:r>
                  <a:rPr lang="es-ES">
                    <a:noFill/>
                  </a:rPr>
                  <a:t> </a:t>
                </a:r>
              </a:p>
            </p:txBody>
          </p:sp>
        </mc:Fallback>
      </mc:AlternateContent>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s-ES" sz="2400" dirty="0">
                <a:solidFill>
                  <a:schemeClr val="tx2"/>
                </a:solidFill>
              </a:rPr>
              <a:t>Machine learning</a:t>
            </a:r>
          </a:p>
        </p:txBody>
      </p:sp>
      <p:sp>
        <p:nvSpPr>
          <p:cNvPr id="6" name="CuadroTexto 5">
            <a:extLst>
              <a:ext uri="{FF2B5EF4-FFF2-40B4-BE49-F238E27FC236}">
                <a16:creationId xmlns:a16="http://schemas.microsoft.com/office/drawing/2014/main" id="{268F258B-9C3E-42AA-9B98-38AA058B039A}"/>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pic>
        <p:nvPicPr>
          <p:cNvPr id="7" name="Picture 2" descr="Resultado de imagen de workflow">
            <a:extLst>
              <a:ext uri="{FF2B5EF4-FFF2-40B4-BE49-F238E27FC236}">
                <a16:creationId xmlns:a16="http://schemas.microsoft.com/office/drawing/2014/main" id="{06437BE6-0229-4A0E-96CC-31F70AEBA8F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62169" y="219194"/>
            <a:ext cx="946927" cy="66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33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7A57B987-9E6F-4854-AAA5-A96672B273C6}"/>
              </a:ext>
            </a:extLst>
          </p:cNvPr>
          <p:cNvSpPr>
            <a:spLocks noChangeArrowheads="1"/>
          </p:cNvSpPr>
          <p:nvPr/>
        </p:nvSpPr>
        <p:spPr bwMode="auto">
          <a:xfrm>
            <a:off x="0" y="0"/>
            <a:ext cx="9144000" cy="457200"/>
          </a:xfrm>
          <a:prstGeom prst="rect">
            <a:avLst/>
          </a:prstGeom>
          <a:solidFill>
            <a:schemeClr val="accent5"/>
          </a:solidFill>
          <a:ln>
            <a:noFill/>
          </a:ln>
          <a:effectLst/>
        </p:spPr>
        <p:txBody>
          <a:bodyPr anchor="ctr"/>
          <a:lstStyle/>
          <a:p>
            <a:pPr>
              <a:lnSpc>
                <a:spcPct val="90000"/>
              </a:lnSpc>
            </a:pPr>
            <a:r>
              <a:rPr lang="en-US" sz="2400" dirty="0">
                <a:solidFill>
                  <a:schemeClr val="tx2"/>
                </a:solidFill>
              </a:rPr>
              <a:t>Neural networks</a:t>
            </a:r>
            <a:endParaRPr lang="es-ES" sz="2400" dirty="0">
              <a:solidFill>
                <a:schemeClr val="tx2"/>
              </a:solidFill>
            </a:endParaRPr>
          </a:p>
        </p:txBody>
      </p:sp>
      <p:sp>
        <p:nvSpPr>
          <p:cNvPr id="6" name="CuadroTexto 5">
            <a:extLst>
              <a:ext uri="{FF2B5EF4-FFF2-40B4-BE49-F238E27FC236}">
                <a16:creationId xmlns:a16="http://schemas.microsoft.com/office/drawing/2014/main" id="{6FAAB528-460B-4AD2-92B9-2621D733ED43}"/>
              </a:ext>
            </a:extLst>
          </p:cNvPr>
          <p:cNvSpPr txBox="1"/>
          <p:nvPr/>
        </p:nvSpPr>
        <p:spPr>
          <a:xfrm>
            <a:off x="2667000" y="2667000"/>
            <a:ext cx="3323346" cy="523220"/>
          </a:xfrm>
          <a:prstGeom prst="rect">
            <a:avLst/>
          </a:prstGeom>
          <a:noFill/>
        </p:spPr>
        <p:txBody>
          <a:bodyPr wrap="none" rtlCol="0">
            <a:spAutoFit/>
          </a:bodyPr>
          <a:lstStyle/>
          <a:p>
            <a:r>
              <a:rPr lang="es-ES" sz="2800" b="1" dirty="0"/>
              <a:t>Redes Neuronales</a:t>
            </a:r>
          </a:p>
        </p:txBody>
      </p:sp>
      <p:sp>
        <p:nvSpPr>
          <p:cNvPr id="5" name="CuadroTexto 4">
            <a:extLst>
              <a:ext uri="{FF2B5EF4-FFF2-40B4-BE49-F238E27FC236}">
                <a16:creationId xmlns:a16="http://schemas.microsoft.com/office/drawing/2014/main" id="{13DE3957-E582-48A2-8933-12290145167E}"/>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3" name="Grupo 2">
            <a:extLst>
              <a:ext uri="{FF2B5EF4-FFF2-40B4-BE49-F238E27FC236}">
                <a16:creationId xmlns:a16="http://schemas.microsoft.com/office/drawing/2014/main" id="{AC3C70A4-0BC6-4E9C-92DD-BB84352A70A4}"/>
              </a:ext>
            </a:extLst>
          </p:cNvPr>
          <p:cNvGrpSpPr/>
          <p:nvPr/>
        </p:nvGrpSpPr>
        <p:grpSpPr>
          <a:xfrm>
            <a:off x="7391400" y="202226"/>
            <a:ext cx="1200970" cy="712174"/>
            <a:chOff x="3657600" y="3799820"/>
            <a:chExt cx="2457765" cy="1600200"/>
          </a:xfrm>
        </p:grpSpPr>
        <p:pic>
          <p:nvPicPr>
            <p:cNvPr id="33794" name="Picture 2" descr="Resultado de imagen de neural net">
              <a:extLst>
                <a:ext uri="{FF2B5EF4-FFF2-40B4-BE49-F238E27FC236}">
                  <a16:creationId xmlns:a16="http://schemas.microsoft.com/office/drawing/2014/main" id="{5967F0FF-1573-4EBE-93F2-E71172585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ED9804F2-B37A-4429-BD42-5DBF9520402F}"/>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600565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n-US" sz="2400" dirty="0">
                <a:solidFill>
                  <a:schemeClr val="tx2"/>
                </a:solidFill>
              </a:rPr>
              <a:t>Neural networks</a:t>
            </a:r>
            <a:endParaRPr lang="es-ES" sz="2400" dirty="0">
              <a:solidFill>
                <a:schemeClr val="tx2"/>
              </a:solidFill>
            </a:endParaRPr>
          </a:p>
        </p:txBody>
      </p:sp>
      <p:pic>
        <p:nvPicPr>
          <p:cNvPr id="21509" name="Picture 5" descr="Resultado de imagen de neural network">
            <a:hlinkClick r:id="rId3"/>
            <a:extLst>
              <a:ext uri="{FF2B5EF4-FFF2-40B4-BE49-F238E27FC236}">
                <a16:creationId xmlns:a16="http://schemas.microsoft.com/office/drawing/2014/main" id="{ED4BD918-CA40-42AA-820E-676353A778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4897820"/>
            <a:ext cx="3174123" cy="1552453"/>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3E0A5291-5F80-4A0B-9E98-D184544EB9B3}"/>
              </a:ext>
            </a:extLst>
          </p:cNvPr>
          <p:cNvSpPr txBox="1"/>
          <p:nvPr/>
        </p:nvSpPr>
        <p:spPr>
          <a:xfrm>
            <a:off x="423381" y="3534548"/>
            <a:ext cx="2430474" cy="338554"/>
          </a:xfrm>
          <a:prstGeom prst="rect">
            <a:avLst/>
          </a:prstGeom>
          <a:noFill/>
        </p:spPr>
        <p:txBody>
          <a:bodyPr wrap="none" rtlCol="0">
            <a:spAutoFit/>
          </a:bodyPr>
          <a:lstStyle/>
          <a:p>
            <a:r>
              <a:rPr lang="es-ES" sz="1600" dirty="0"/>
              <a:t>Red neuronal de 1 capa </a:t>
            </a:r>
          </a:p>
        </p:txBody>
      </p:sp>
      <p:sp>
        <p:nvSpPr>
          <p:cNvPr id="6" name="CuadroTexto 5">
            <a:extLst>
              <a:ext uri="{FF2B5EF4-FFF2-40B4-BE49-F238E27FC236}">
                <a16:creationId xmlns:a16="http://schemas.microsoft.com/office/drawing/2014/main" id="{01D3257F-5BE7-4F2B-B297-F0314BA76A96}"/>
              </a:ext>
            </a:extLst>
          </p:cNvPr>
          <p:cNvSpPr txBox="1"/>
          <p:nvPr/>
        </p:nvSpPr>
        <p:spPr>
          <a:xfrm>
            <a:off x="423381" y="5181600"/>
            <a:ext cx="2533066" cy="338554"/>
          </a:xfrm>
          <a:prstGeom prst="rect">
            <a:avLst/>
          </a:prstGeom>
          <a:noFill/>
        </p:spPr>
        <p:txBody>
          <a:bodyPr wrap="none" rtlCol="0">
            <a:spAutoFit/>
          </a:bodyPr>
          <a:lstStyle/>
          <a:p>
            <a:r>
              <a:rPr lang="es-ES" sz="1600" dirty="0"/>
              <a:t>Red neuronal de 2 capas </a:t>
            </a:r>
          </a:p>
        </p:txBody>
      </p:sp>
      <p:sp>
        <p:nvSpPr>
          <p:cNvPr id="3" name="CuadroTexto 2">
            <a:extLst>
              <a:ext uri="{FF2B5EF4-FFF2-40B4-BE49-F238E27FC236}">
                <a16:creationId xmlns:a16="http://schemas.microsoft.com/office/drawing/2014/main" id="{055B6772-18BC-4CF4-AAE4-1655D418C49E}"/>
              </a:ext>
            </a:extLst>
          </p:cNvPr>
          <p:cNvSpPr txBox="1"/>
          <p:nvPr/>
        </p:nvSpPr>
        <p:spPr>
          <a:xfrm>
            <a:off x="304800" y="596628"/>
            <a:ext cx="8263419" cy="2339102"/>
          </a:xfrm>
          <a:prstGeom prst="rect">
            <a:avLst/>
          </a:prstGeom>
          <a:noFill/>
        </p:spPr>
        <p:txBody>
          <a:bodyPr wrap="square" rtlCol="0">
            <a:spAutoFit/>
          </a:bodyPr>
          <a:lstStyle/>
          <a:p>
            <a:r>
              <a:rPr lang="es-ES" sz="1200" dirty="0"/>
              <a:t>Las redes neuronales son un modelo computacional basado en un gran conjunto de unidades neuronales simples (neuronas artificiales) de forma aproximadamente análoga al comportamiento observado en los axones de las neuronas en los cerebros biológicos​. La información de entrada atraviesa la red neuronal (donde se somete a diversas operaciones) produciendo unos valores de salida. </a:t>
            </a:r>
          </a:p>
          <a:p>
            <a:endParaRPr lang="es-ES" sz="1200" dirty="0"/>
          </a:p>
          <a:p>
            <a:r>
              <a:rPr lang="es-ES" sz="1200" dirty="0"/>
              <a:t>Cada neurona está conectada con otras a través de unos enlaces. En estos enlaces el valor de salida de la neurona anterior es multiplicado por un valor de peso. Estos pesos en los enlaces pueden incrementar o inhibir el estado de activación de las neuronas adyacentes. Del mismo modo, a la salida de la neurona, puede existir una función limitadora o umbral, que modifica el valor resultado o impone un límite que se debe sobrepasar antes de propagarse a otra neurona. </a:t>
            </a:r>
          </a:p>
          <a:p>
            <a:endParaRPr lang="es-ES" sz="1200" dirty="0"/>
          </a:p>
          <a:p>
            <a:r>
              <a:rPr lang="es-ES" sz="1400" b="1" dirty="0"/>
              <a:t>Wikipedia</a:t>
            </a:r>
          </a:p>
        </p:txBody>
      </p:sp>
      <p:pic>
        <p:nvPicPr>
          <p:cNvPr id="7" name="Imagen 6" descr="Imagen que contiene artículos de aseo personal&#10;&#10;Descripción generada con confianza alta">
            <a:extLst>
              <a:ext uri="{FF2B5EF4-FFF2-40B4-BE49-F238E27FC236}">
                <a16:creationId xmlns:a16="http://schemas.microsoft.com/office/drawing/2014/main" id="{D5136648-D88E-432B-9458-04B0DFF85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0" y="2935730"/>
            <a:ext cx="2266582" cy="1552453"/>
          </a:xfrm>
          <a:prstGeom prst="rect">
            <a:avLst/>
          </a:prstGeom>
        </p:spPr>
      </p:pic>
      <p:sp>
        <p:nvSpPr>
          <p:cNvPr id="5" name="Rectángulo 4">
            <a:extLst>
              <a:ext uri="{FF2B5EF4-FFF2-40B4-BE49-F238E27FC236}">
                <a16:creationId xmlns:a16="http://schemas.microsoft.com/office/drawing/2014/main" id="{D2E741FB-6E75-48C0-B6E0-C7B09E5066B6}"/>
              </a:ext>
            </a:extLst>
          </p:cNvPr>
          <p:cNvSpPr/>
          <p:nvPr/>
        </p:nvSpPr>
        <p:spPr>
          <a:xfrm>
            <a:off x="152400" y="6487832"/>
            <a:ext cx="6434619" cy="246221"/>
          </a:xfrm>
          <a:prstGeom prst="rect">
            <a:avLst/>
          </a:prstGeom>
        </p:spPr>
        <p:txBody>
          <a:bodyPr wrap="square">
            <a:spAutoFit/>
          </a:bodyPr>
          <a:lstStyle/>
          <a:p>
            <a:r>
              <a:rPr lang="es-ES" sz="1000" dirty="0"/>
              <a:t>https://www.youtube.com/watch?v=aircAruvnKk</a:t>
            </a:r>
          </a:p>
        </p:txBody>
      </p:sp>
      <p:sp>
        <p:nvSpPr>
          <p:cNvPr id="9" name="CuadroTexto 8">
            <a:extLst>
              <a:ext uri="{FF2B5EF4-FFF2-40B4-BE49-F238E27FC236}">
                <a16:creationId xmlns:a16="http://schemas.microsoft.com/office/drawing/2014/main" id="{1DD50DA5-DEF5-4C0F-85A8-41F6C601FFF4}"/>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10" name="Grupo 9">
            <a:extLst>
              <a:ext uri="{FF2B5EF4-FFF2-40B4-BE49-F238E27FC236}">
                <a16:creationId xmlns:a16="http://schemas.microsoft.com/office/drawing/2014/main" id="{0685ED8B-FD46-4FDC-A94F-3A9CCE8D31BB}"/>
              </a:ext>
            </a:extLst>
          </p:cNvPr>
          <p:cNvGrpSpPr/>
          <p:nvPr/>
        </p:nvGrpSpPr>
        <p:grpSpPr>
          <a:xfrm>
            <a:off x="8171630" y="176421"/>
            <a:ext cx="667570" cy="457200"/>
            <a:chOff x="3657600" y="3799820"/>
            <a:chExt cx="2457765" cy="1600200"/>
          </a:xfrm>
        </p:grpSpPr>
        <p:pic>
          <p:nvPicPr>
            <p:cNvPr id="11" name="Picture 2" descr="Resultado de imagen de neural net">
              <a:extLst>
                <a:ext uri="{FF2B5EF4-FFF2-40B4-BE49-F238E27FC236}">
                  <a16:creationId xmlns:a16="http://schemas.microsoft.com/office/drawing/2014/main" id="{F054564D-9B9E-49CD-82B1-D6531E213FB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a:extLst>
                <a:ext uri="{FF2B5EF4-FFF2-40B4-BE49-F238E27FC236}">
                  <a16:creationId xmlns:a16="http://schemas.microsoft.com/office/drawing/2014/main" id="{1C21BAD6-022E-481D-B663-8CCA573690D1}"/>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708473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n-US" sz="2400" dirty="0">
                <a:solidFill>
                  <a:schemeClr val="tx2"/>
                </a:solidFill>
              </a:rPr>
              <a:t>Neural networks</a:t>
            </a:r>
            <a:endParaRPr lang="es-ES" sz="2400" dirty="0">
              <a:solidFill>
                <a:schemeClr val="tx2"/>
              </a:solidFill>
            </a:endParaRPr>
          </a:p>
        </p:txBody>
      </p:sp>
      <p:pic>
        <p:nvPicPr>
          <p:cNvPr id="10" name="Imagen 9">
            <a:extLst>
              <a:ext uri="{FF2B5EF4-FFF2-40B4-BE49-F238E27FC236}">
                <a16:creationId xmlns:a16="http://schemas.microsoft.com/office/drawing/2014/main" id="{C04DEC1C-F9B4-4369-9720-62F04E067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1524000"/>
            <a:ext cx="3467100" cy="2379633"/>
          </a:xfrm>
          <a:prstGeom prst="rect">
            <a:avLst/>
          </a:prstGeom>
        </p:spPr>
      </p:pic>
      <p:sp>
        <p:nvSpPr>
          <p:cNvPr id="2" name="CuadroTexto 1">
            <a:extLst>
              <a:ext uri="{FF2B5EF4-FFF2-40B4-BE49-F238E27FC236}">
                <a16:creationId xmlns:a16="http://schemas.microsoft.com/office/drawing/2014/main" id="{02E1330E-503E-4E1E-804A-9348512FF010}"/>
              </a:ext>
            </a:extLst>
          </p:cNvPr>
          <p:cNvSpPr txBox="1"/>
          <p:nvPr/>
        </p:nvSpPr>
        <p:spPr>
          <a:xfrm>
            <a:off x="5638800" y="1066800"/>
            <a:ext cx="633507" cy="369332"/>
          </a:xfrm>
          <a:prstGeom prst="rect">
            <a:avLst/>
          </a:prstGeom>
          <a:noFill/>
        </p:spPr>
        <p:txBody>
          <a:bodyPr wrap="none" rtlCol="0">
            <a:spAutoFit/>
          </a:bodyPr>
          <a:lstStyle/>
          <a:p>
            <a:r>
              <a:rPr lang="es-ES" dirty="0" err="1"/>
              <a:t>Bias</a:t>
            </a:r>
            <a:endParaRPr lang="es-ES" dirty="0"/>
          </a:p>
        </p:txBody>
      </p:sp>
      <p:sp>
        <p:nvSpPr>
          <p:cNvPr id="3" name="CuadroTexto 2">
            <a:extLst>
              <a:ext uri="{FF2B5EF4-FFF2-40B4-BE49-F238E27FC236}">
                <a16:creationId xmlns:a16="http://schemas.microsoft.com/office/drawing/2014/main" id="{8A601D75-5DDE-40F7-AD9B-DCF150B0F441}"/>
              </a:ext>
            </a:extLst>
          </p:cNvPr>
          <p:cNvSpPr txBox="1"/>
          <p:nvPr/>
        </p:nvSpPr>
        <p:spPr>
          <a:xfrm>
            <a:off x="5715000" y="4267200"/>
            <a:ext cx="2416046" cy="369332"/>
          </a:xfrm>
          <a:prstGeom prst="rect">
            <a:avLst/>
          </a:prstGeom>
          <a:noFill/>
        </p:spPr>
        <p:txBody>
          <a:bodyPr wrap="none" rtlCol="0">
            <a:spAutoFit/>
          </a:bodyPr>
          <a:lstStyle/>
          <a:p>
            <a:r>
              <a:rPr lang="es-ES" dirty="0"/>
              <a:t>Función de activación</a:t>
            </a:r>
          </a:p>
        </p:txBody>
      </p:sp>
      <p:sp>
        <p:nvSpPr>
          <p:cNvPr id="5" name="Forma libre: forma 4">
            <a:extLst>
              <a:ext uri="{FF2B5EF4-FFF2-40B4-BE49-F238E27FC236}">
                <a16:creationId xmlns:a16="http://schemas.microsoft.com/office/drawing/2014/main" id="{2AA6F99C-0302-4455-BD55-FD581B2BD75E}"/>
              </a:ext>
            </a:extLst>
          </p:cNvPr>
          <p:cNvSpPr/>
          <p:nvPr/>
        </p:nvSpPr>
        <p:spPr>
          <a:xfrm>
            <a:off x="5039351" y="3808520"/>
            <a:ext cx="589092" cy="710214"/>
          </a:xfrm>
          <a:custGeom>
            <a:avLst/>
            <a:gdLst>
              <a:gd name="connsiteX0" fmla="*/ 589092 w 589092"/>
              <a:gd name="connsiteY0" fmla="*/ 710214 h 710214"/>
              <a:gd name="connsiteX1" fmla="*/ 3166 w 589092"/>
              <a:gd name="connsiteY1" fmla="*/ 497150 h 710214"/>
              <a:gd name="connsiteX2" fmla="*/ 340517 w 589092"/>
              <a:gd name="connsiteY2" fmla="*/ 0 h 710214"/>
              <a:gd name="connsiteX3" fmla="*/ 340517 w 589092"/>
              <a:gd name="connsiteY3" fmla="*/ 0 h 710214"/>
            </a:gdLst>
            <a:ahLst/>
            <a:cxnLst>
              <a:cxn ang="0">
                <a:pos x="connsiteX0" y="connsiteY0"/>
              </a:cxn>
              <a:cxn ang="0">
                <a:pos x="connsiteX1" y="connsiteY1"/>
              </a:cxn>
              <a:cxn ang="0">
                <a:pos x="connsiteX2" y="connsiteY2"/>
              </a:cxn>
              <a:cxn ang="0">
                <a:pos x="connsiteX3" y="connsiteY3"/>
              </a:cxn>
            </a:cxnLst>
            <a:rect l="l" t="t" r="r" b="b"/>
            <a:pathLst>
              <a:path w="589092" h="710214">
                <a:moveTo>
                  <a:pt x="589092" y="710214"/>
                </a:moveTo>
                <a:cubicBezTo>
                  <a:pt x="316843" y="662866"/>
                  <a:pt x="44595" y="615519"/>
                  <a:pt x="3166" y="497150"/>
                </a:cubicBezTo>
                <a:cubicBezTo>
                  <a:pt x="-38263" y="378781"/>
                  <a:pt x="340517" y="0"/>
                  <a:pt x="340517" y="0"/>
                </a:cubicBezTo>
                <a:lnTo>
                  <a:pt x="340517" y="0"/>
                </a:ln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sp>
        <p:nvSpPr>
          <p:cNvPr id="6" name="Forma libre: forma 5">
            <a:extLst>
              <a:ext uri="{FF2B5EF4-FFF2-40B4-BE49-F238E27FC236}">
                <a16:creationId xmlns:a16="http://schemas.microsoft.com/office/drawing/2014/main" id="{9977AD44-E8CD-49B5-BD41-161CD2F8BC3E}"/>
              </a:ext>
            </a:extLst>
          </p:cNvPr>
          <p:cNvSpPr/>
          <p:nvPr/>
        </p:nvSpPr>
        <p:spPr>
          <a:xfrm>
            <a:off x="4772586" y="1072839"/>
            <a:ext cx="900245" cy="441460"/>
          </a:xfrm>
          <a:custGeom>
            <a:avLst/>
            <a:gdLst>
              <a:gd name="connsiteX0" fmla="*/ 900245 w 900245"/>
              <a:gd name="connsiteY0" fmla="*/ 152279 h 441460"/>
              <a:gd name="connsiteX1" fmla="*/ 243297 w 900245"/>
              <a:gd name="connsiteY1" fmla="*/ 10237 h 441460"/>
              <a:gd name="connsiteX2" fmla="*/ 21356 w 900245"/>
              <a:gd name="connsiteY2" fmla="*/ 400854 h 441460"/>
              <a:gd name="connsiteX3" fmla="*/ 21356 w 900245"/>
              <a:gd name="connsiteY3" fmla="*/ 409732 h 441460"/>
            </a:gdLst>
            <a:ahLst/>
            <a:cxnLst>
              <a:cxn ang="0">
                <a:pos x="connsiteX0" y="connsiteY0"/>
              </a:cxn>
              <a:cxn ang="0">
                <a:pos x="connsiteX1" y="connsiteY1"/>
              </a:cxn>
              <a:cxn ang="0">
                <a:pos x="connsiteX2" y="connsiteY2"/>
              </a:cxn>
              <a:cxn ang="0">
                <a:pos x="connsiteX3" y="connsiteY3"/>
              </a:cxn>
            </a:cxnLst>
            <a:rect l="l" t="t" r="r" b="b"/>
            <a:pathLst>
              <a:path w="900245" h="441460">
                <a:moveTo>
                  <a:pt x="900245" y="152279"/>
                </a:moveTo>
                <a:cubicBezTo>
                  <a:pt x="645011" y="60543"/>
                  <a:pt x="389778" y="-31192"/>
                  <a:pt x="243297" y="10237"/>
                </a:cubicBezTo>
                <a:cubicBezTo>
                  <a:pt x="96815" y="51666"/>
                  <a:pt x="58346" y="334272"/>
                  <a:pt x="21356" y="400854"/>
                </a:cubicBezTo>
                <a:cubicBezTo>
                  <a:pt x="-15634" y="467437"/>
                  <a:pt x="2861" y="438584"/>
                  <a:pt x="21356" y="409732"/>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sp>
        <p:nvSpPr>
          <p:cNvPr id="7" name="CuadroTexto 6">
            <a:extLst>
              <a:ext uri="{FF2B5EF4-FFF2-40B4-BE49-F238E27FC236}">
                <a16:creationId xmlns:a16="http://schemas.microsoft.com/office/drawing/2014/main" id="{7600DF9E-40C1-481B-99BB-7C08EEC08AC0}"/>
              </a:ext>
            </a:extLst>
          </p:cNvPr>
          <p:cNvSpPr txBox="1"/>
          <p:nvPr/>
        </p:nvSpPr>
        <p:spPr>
          <a:xfrm>
            <a:off x="3810000" y="4518734"/>
            <a:ext cx="825867" cy="369332"/>
          </a:xfrm>
          <a:prstGeom prst="rect">
            <a:avLst/>
          </a:prstGeom>
          <a:noFill/>
        </p:spPr>
        <p:txBody>
          <a:bodyPr wrap="none" rtlCol="0">
            <a:spAutoFit/>
          </a:bodyPr>
          <a:lstStyle/>
          <a:p>
            <a:r>
              <a:rPr lang="es-ES" dirty="0"/>
              <a:t>Pesos</a:t>
            </a:r>
          </a:p>
        </p:txBody>
      </p:sp>
      <p:cxnSp>
        <p:nvCxnSpPr>
          <p:cNvPr id="9" name="Conector recto de flecha 8">
            <a:extLst>
              <a:ext uri="{FF2B5EF4-FFF2-40B4-BE49-F238E27FC236}">
                <a16:creationId xmlns:a16="http://schemas.microsoft.com/office/drawing/2014/main" id="{0D0B7DC7-03B0-4B28-9100-10227C168A77}"/>
              </a:ext>
            </a:extLst>
          </p:cNvPr>
          <p:cNvCxnSpPr/>
          <p:nvPr/>
        </p:nvCxnSpPr>
        <p:spPr>
          <a:xfrm flipH="1" flipV="1">
            <a:off x="4267200" y="3352800"/>
            <a:ext cx="76200" cy="1099066"/>
          </a:xfrm>
          <a:prstGeom prst="straightConnector1">
            <a:avLst/>
          </a:pr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 name="CuadroTexto 10">
            <a:extLst>
              <a:ext uri="{FF2B5EF4-FFF2-40B4-BE49-F238E27FC236}">
                <a16:creationId xmlns:a16="http://schemas.microsoft.com/office/drawing/2014/main" id="{E2CC52EE-7AA4-4FA6-BCD5-81AB570D28CE}"/>
              </a:ext>
            </a:extLst>
          </p:cNvPr>
          <p:cNvSpPr txBox="1"/>
          <p:nvPr/>
        </p:nvSpPr>
        <p:spPr>
          <a:xfrm>
            <a:off x="6457416" y="1787696"/>
            <a:ext cx="1693605" cy="369332"/>
          </a:xfrm>
          <a:prstGeom prst="rect">
            <a:avLst/>
          </a:prstGeom>
          <a:noFill/>
        </p:spPr>
        <p:txBody>
          <a:bodyPr wrap="none" rtlCol="0">
            <a:spAutoFit/>
          </a:bodyPr>
          <a:lstStyle/>
          <a:p>
            <a:r>
              <a:rPr lang="es-ES" dirty="0"/>
              <a:t>Valor de salida</a:t>
            </a:r>
          </a:p>
        </p:txBody>
      </p:sp>
      <p:cxnSp>
        <p:nvCxnSpPr>
          <p:cNvPr id="13" name="Conector recto de flecha 12">
            <a:extLst>
              <a:ext uri="{FF2B5EF4-FFF2-40B4-BE49-F238E27FC236}">
                <a16:creationId xmlns:a16="http://schemas.microsoft.com/office/drawing/2014/main" id="{25A20167-0B69-46D9-96B2-4694832C4E0E}"/>
              </a:ext>
            </a:extLst>
          </p:cNvPr>
          <p:cNvCxnSpPr/>
          <p:nvPr/>
        </p:nvCxnSpPr>
        <p:spPr>
          <a:xfrm flipH="1">
            <a:off x="5955553" y="1981200"/>
            <a:ext cx="369047" cy="609600"/>
          </a:xfrm>
          <a:prstGeom prst="straightConnector1">
            <a:avLst/>
          </a:pr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4" name="CuadroTexto 13">
            <a:extLst>
              <a:ext uri="{FF2B5EF4-FFF2-40B4-BE49-F238E27FC236}">
                <a16:creationId xmlns:a16="http://schemas.microsoft.com/office/drawing/2014/main" id="{F66496E0-77FD-462D-AC24-9D8ADA0C1FB5}"/>
              </a:ext>
            </a:extLst>
          </p:cNvPr>
          <p:cNvSpPr txBox="1"/>
          <p:nvPr/>
        </p:nvSpPr>
        <p:spPr>
          <a:xfrm>
            <a:off x="725920" y="2286000"/>
            <a:ext cx="1736607" cy="646331"/>
          </a:xfrm>
          <a:prstGeom prst="rect">
            <a:avLst/>
          </a:prstGeom>
          <a:noFill/>
        </p:spPr>
        <p:txBody>
          <a:bodyPr wrap="square" rtlCol="0">
            <a:spAutoFit/>
          </a:bodyPr>
          <a:lstStyle/>
          <a:p>
            <a:r>
              <a:rPr lang="es-ES" dirty="0"/>
              <a:t>Valores de entrada</a:t>
            </a:r>
          </a:p>
        </p:txBody>
      </p:sp>
      <p:cxnSp>
        <p:nvCxnSpPr>
          <p:cNvPr id="16" name="Conector recto de flecha 15">
            <a:extLst>
              <a:ext uri="{FF2B5EF4-FFF2-40B4-BE49-F238E27FC236}">
                <a16:creationId xmlns:a16="http://schemas.microsoft.com/office/drawing/2014/main" id="{8A550659-B8BB-4FDD-AB91-14AB4885C58C}"/>
              </a:ext>
            </a:extLst>
          </p:cNvPr>
          <p:cNvCxnSpPr/>
          <p:nvPr/>
        </p:nvCxnSpPr>
        <p:spPr>
          <a:xfrm flipV="1">
            <a:off x="2133600" y="1981200"/>
            <a:ext cx="723900" cy="609600"/>
          </a:xfrm>
          <a:prstGeom prst="straightConnector1">
            <a:avLst/>
          </a:pr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 name="Conector recto de flecha 17">
            <a:extLst>
              <a:ext uri="{FF2B5EF4-FFF2-40B4-BE49-F238E27FC236}">
                <a16:creationId xmlns:a16="http://schemas.microsoft.com/office/drawing/2014/main" id="{F0E77378-E23E-4B48-8A3C-75B2BC53E4C4}"/>
              </a:ext>
            </a:extLst>
          </p:cNvPr>
          <p:cNvCxnSpPr/>
          <p:nvPr/>
        </p:nvCxnSpPr>
        <p:spPr>
          <a:xfrm>
            <a:off x="2166985" y="2609165"/>
            <a:ext cx="748199" cy="0"/>
          </a:xfrm>
          <a:prstGeom prst="straightConnector1">
            <a:avLst/>
          </a:pr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 name="Conector recto de flecha 19">
            <a:extLst>
              <a:ext uri="{FF2B5EF4-FFF2-40B4-BE49-F238E27FC236}">
                <a16:creationId xmlns:a16="http://schemas.microsoft.com/office/drawing/2014/main" id="{08517FC3-1635-40F8-88CA-C4C83133D760}"/>
              </a:ext>
            </a:extLst>
          </p:cNvPr>
          <p:cNvCxnSpPr/>
          <p:nvPr/>
        </p:nvCxnSpPr>
        <p:spPr>
          <a:xfrm>
            <a:off x="2133600" y="2609165"/>
            <a:ext cx="723900" cy="819835"/>
          </a:xfrm>
          <a:prstGeom prst="straightConnector1">
            <a:avLst/>
          </a:pr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1" name="CuadroTexto 20">
            <a:extLst>
              <a:ext uri="{FF2B5EF4-FFF2-40B4-BE49-F238E27FC236}">
                <a16:creationId xmlns:a16="http://schemas.microsoft.com/office/drawing/2014/main" id="{6382A954-4C91-4919-B420-C89947DBFF30}"/>
              </a:ext>
            </a:extLst>
          </p:cNvPr>
          <p:cNvSpPr txBox="1"/>
          <p:nvPr/>
        </p:nvSpPr>
        <p:spPr>
          <a:xfrm>
            <a:off x="6781800" y="2750449"/>
            <a:ext cx="2244571" cy="923330"/>
          </a:xfrm>
          <a:prstGeom prst="rect">
            <a:avLst/>
          </a:prstGeom>
          <a:noFill/>
        </p:spPr>
        <p:txBody>
          <a:bodyPr wrap="square" rtlCol="0">
            <a:spAutoFit/>
          </a:bodyPr>
          <a:lstStyle/>
          <a:p>
            <a:r>
              <a:rPr lang="es-ES" dirty="0"/>
              <a:t>Producto escalar de los pesos y las entradas</a:t>
            </a:r>
          </a:p>
        </p:txBody>
      </p:sp>
      <p:cxnSp>
        <p:nvCxnSpPr>
          <p:cNvPr id="23" name="Conector recto de flecha 22">
            <a:extLst>
              <a:ext uri="{FF2B5EF4-FFF2-40B4-BE49-F238E27FC236}">
                <a16:creationId xmlns:a16="http://schemas.microsoft.com/office/drawing/2014/main" id="{A0BC3B50-B9E1-4D52-AFBB-B0DE309A9EA8}"/>
              </a:ext>
            </a:extLst>
          </p:cNvPr>
          <p:cNvCxnSpPr>
            <a:cxnSpLocks/>
          </p:cNvCxnSpPr>
          <p:nvPr/>
        </p:nvCxnSpPr>
        <p:spPr>
          <a:xfrm flipH="1">
            <a:off x="6272308" y="3048000"/>
            <a:ext cx="509492" cy="152400"/>
          </a:xfrm>
          <a:prstGeom prst="straightConnector1">
            <a:avLst/>
          </a:pr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25" name="CuadroTexto 24">
            <a:extLst>
              <a:ext uri="{FF2B5EF4-FFF2-40B4-BE49-F238E27FC236}">
                <a16:creationId xmlns:a16="http://schemas.microsoft.com/office/drawing/2014/main" id="{EDB2FC53-56EF-45C4-B328-F0B773394F14}"/>
              </a:ext>
            </a:extLst>
          </p:cNvPr>
          <p:cNvSpPr txBox="1"/>
          <p:nvPr/>
        </p:nvSpPr>
        <p:spPr>
          <a:xfrm>
            <a:off x="2707905" y="5484920"/>
            <a:ext cx="4147289" cy="400110"/>
          </a:xfrm>
          <a:prstGeom prst="rect">
            <a:avLst/>
          </a:prstGeom>
          <a:noFill/>
        </p:spPr>
        <p:txBody>
          <a:bodyPr wrap="none" rtlCol="0">
            <a:spAutoFit/>
          </a:bodyPr>
          <a:lstStyle/>
          <a:p>
            <a:r>
              <a:rPr lang="es-ES" sz="2000" b="1" dirty="0"/>
              <a:t>Funcionamiento de una neurona</a:t>
            </a:r>
          </a:p>
        </p:txBody>
      </p:sp>
      <p:sp>
        <p:nvSpPr>
          <p:cNvPr id="19" name="CuadroTexto 18">
            <a:extLst>
              <a:ext uri="{FF2B5EF4-FFF2-40B4-BE49-F238E27FC236}">
                <a16:creationId xmlns:a16="http://schemas.microsoft.com/office/drawing/2014/main" id="{1A9C1E5E-0C2B-42E5-93F1-05DE6CC029E9}"/>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22" name="Grupo 21">
            <a:extLst>
              <a:ext uri="{FF2B5EF4-FFF2-40B4-BE49-F238E27FC236}">
                <a16:creationId xmlns:a16="http://schemas.microsoft.com/office/drawing/2014/main" id="{79C1AAD8-FE44-4814-824A-E3A840B0385D}"/>
              </a:ext>
            </a:extLst>
          </p:cNvPr>
          <p:cNvGrpSpPr/>
          <p:nvPr/>
        </p:nvGrpSpPr>
        <p:grpSpPr>
          <a:xfrm>
            <a:off x="7391400" y="202226"/>
            <a:ext cx="1200970" cy="712174"/>
            <a:chOff x="3657600" y="3799820"/>
            <a:chExt cx="2457765" cy="1600200"/>
          </a:xfrm>
        </p:grpSpPr>
        <p:pic>
          <p:nvPicPr>
            <p:cNvPr id="24" name="Picture 2" descr="Resultado de imagen de neural net">
              <a:extLst>
                <a:ext uri="{FF2B5EF4-FFF2-40B4-BE49-F238E27FC236}">
                  <a16:creationId xmlns:a16="http://schemas.microsoft.com/office/drawing/2014/main" id="{10D1D937-07FE-4C8E-BF0C-8A348E2625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26" name="Rectángulo 25">
              <a:extLst>
                <a:ext uri="{FF2B5EF4-FFF2-40B4-BE49-F238E27FC236}">
                  <a16:creationId xmlns:a16="http://schemas.microsoft.com/office/drawing/2014/main" id="{40D0D836-BEA7-4D1F-8C60-35FBD45F3939}"/>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022806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n-US" sz="2400" dirty="0">
                <a:solidFill>
                  <a:schemeClr val="tx2"/>
                </a:solidFill>
              </a:rPr>
              <a:t>Neural networks</a:t>
            </a:r>
            <a:endParaRPr lang="es-ES" sz="2400" dirty="0">
              <a:solidFill>
                <a:schemeClr val="tx2"/>
              </a:solidFill>
            </a:endParaRPr>
          </a:p>
        </p:txBody>
      </p:sp>
      <p:sp>
        <p:nvSpPr>
          <p:cNvPr id="2" name="Elipse 1">
            <a:extLst>
              <a:ext uri="{FF2B5EF4-FFF2-40B4-BE49-F238E27FC236}">
                <a16:creationId xmlns:a16="http://schemas.microsoft.com/office/drawing/2014/main" id="{002A18E0-B521-4677-8609-B255E2EE7786}"/>
              </a:ext>
            </a:extLst>
          </p:cNvPr>
          <p:cNvSpPr/>
          <p:nvPr/>
        </p:nvSpPr>
        <p:spPr>
          <a:xfrm>
            <a:off x="2078225" y="3871265"/>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2</a:t>
            </a:r>
          </a:p>
        </p:txBody>
      </p:sp>
      <p:sp>
        <p:nvSpPr>
          <p:cNvPr id="6" name="Elipse 5">
            <a:extLst>
              <a:ext uri="{FF2B5EF4-FFF2-40B4-BE49-F238E27FC236}">
                <a16:creationId xmlns:a16="http://schemas.microsoft.com/office/drawing/2014/main" id="{BA2CB110-8746-44E8-A421-CC0F3A5A9DFC}"/>
              </a:ext>
            </a:extLst>
          </p:cNvPr>
          <p:cNvSpPr/>
          <p:nvPr/>
        </p:nvSpPr>
        <p:spPr>
          <a:xfrm>
            <a:off x="2078225" y="4747565"/>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dirty="0">
                <a:solidFill>
                  <a:schemeClr val="tx1"/>
                </a:solidFill>
              </a:rPr>
              <a:t>3</a:t>
            </a:r>
          </a:p>
        </p:txBody>
      </p:sp>
      <p:sp>
        <p:nvSpPr>
          <p:cNvPr id="7" name="Elipse 6">
            <a:extLst>
              <a:ext uri="{FF2B5EF4-FFF2-40B4-BE49-F238E27FC236}">
                <a16:creationId xmlns:a16="http://schemas.microsoft.com/office/drawing/2014/main" id="{AE1D2EBC-06CC-48B7-9062-72C9AF920C09}"/>
              </a:ext>
            </a:extLst>
          </p:cNvPr>
          <p:cNvSpPr/>
          <p:nvPr/>
        </p:nvSpPr>
        <p:spPr>
          <a:xfrm>
            <a:off x="2078225" y="5738165"/>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dirty="0">
                <a:solidFill>
                  <a:schemeClr val="tx1"/>
                </a:solidFill>
              </a:rPr>
              <a:t>5</a:t>
            </a:r>
          </a:p>
        </p:txBody>
      </p:sp>
      <p:sp>
        <p:nvSpPr>
          <p:cNvPr id="8" name="Elipse 7">
            <a:extLst>
              <a:ext uri="{FF2B5EF4-FFF2-40B4-BE49-F238E27FC236}">
                <a16:creationId xmlns:a16="http://schemas.microsoft.com/office/drawing/2014/main" id="{3A704D6C-2591-4CC4-AD36-B7F354711FDB}"/>
              </a:ext>
            </a:extLst>
          </p:cNvPr>
          <p:cNvSpPr/>
          <p:nvPr/>
        </p:nvSpPr>
        <p:spPr>
          <a:xfrm>
            <a:off x="4388268" y="3541721"/>
            <a:ext cx="1907589" cy="18104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3" descr="Resultado de imagen de neural network">
            <a:hlinkClick r:id="rId3"/>
            <a:extLst>
              <a:ext uri="{FF2B5EF4-FFF2-40B4-BE49-F238E27FC236}">
                <a16:creationId xmlns:a16="http://schemas.microsoft.com/office/drawing/2014/main" id="{52E50E26-AE3A-4C20-8B39-6A9AE6D61D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258" y="888475"/>
            <a:ext cx="3474659" cy="2157946"/>
          </a:xfrm>
          <a:prstGeom prst="rect">
            <a:avLst/>
          </a:prstGeom>
          <a:noFill/>
          <a:extLst>
            <a:ext uri="{909E8E84-426E-40DD-AFC4-6F175D3DCCD1}">
              <a14:hiddenFill xmlns:a14="http://schemas.microsoft.com/office/drawing/2010/main">
                <a:solidFill>
                  <a:srgbClr val="FFFFFF"/>
                </a:solidFill>
              </a14:hiddenFill>
            </a:ext>
          </a:extLst>
        </p:spPr>
      </p:pic>
      <p:sp>
        <p:nvSpPr>
          <p:cNvPr id="3" name="Abrir llave 2">
            <a:extLst>
              <a:ext uri="{FF2B5EF4-FFF2-40B4-BE49-F238E27FC236}">
                <a16:creationId xmlns:a16="http://schemas.microsoft.com/office/drawing/2014/main" id="{90592C52-277E-4C0E-BD5C-F97D6D351866}"/>
              </a:ext>
            </a:extLst>
          </p:cNvPr>
          <p:cNvSpPr/>
          <p:nvPr/>
        </p:nvSpPr>
        <p:spPr>
          <a:xfrm>
            <a:off x="1977242" y="1465272"/>
            <a:ext cx="201966" cy="1143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5" name="Forma libre: forma 4">
            <a:extLst>
              <a:ext uri="{FF2B5EF4-FFF2-40B4-BE49-F238E27FC236}">
                <a16:creationId xmlns:a16="http://schemas.microsoft.com/office/drawing/2014/main" id="{BB7964DD-A7B9-4CEB-BBA6-736F76B34FB4}"/>
              </a:ext>
            </a:extLst>
          </p:cNvPr>
          <p:cNvSpPr/>
          <p:nvPr/>
        </p:nvSpPr>
        <p:spPr>
          <a:xfrm>
            <a:off x="1071922" y="2059111"/>
            <a:ext cx="702243" cy="2725444"/>
          </a:xfrm>
          <a:custGeom>
            <a:avLst/>
            <a:gdLst>
              <a:gd name="connsiteX0" fmla="*/ 702243 w 702243"/>
              <a:gd name="connsiteY0" fmla="*/ 0 h 2725444"/>
              <a:gd name="connsiteX1" fmla="*/ 907 w 702243"/>
              <a:gd name="connsiteY1" fmla="*/ 1855433 h 2725444"/>
              <a:gd name="connsiteX2" fmla="*/ 542445 w 702243"/>
              <a:gd name="connsiteY2" fmla="*/ 2725444 h 2725444"/>
              <a:gd name="connsiteX3" fmla="*/ 542445 w 702243"/>
              <a:gd name="connsiteY3" fmla="*/ 2725444 h 2725444"/>
            </a:gdLst>
            <a:ahLst/>
            <a:cxnLst>
              <a:cxn ang="0">
                <a:pos x="connsiteX0" y="connsiteY0"/>
              </a:cxn>
              <a:cxn ang="0">
                <a:pos x="connsiteX1" y="connsiteY1"/>
              </a:cxn>
              <a:cxn ang="0">
                <a:pos x="connsiteX2" y="connsiteY2"/>
              </a:cxn>
              <a:cxn ang="0">
                <a:pos x="connsiteX3" y="connsiteY3"/>
              </a:cxn>
            </a:cxnLst>
            <a:rect l="l" t="t" r="r" b="b"/>
            <a:pathLst>
              <a:path w="702243" h="2725444">
                <a:moveTo>
                  <a:pt x="702243" y="0"/>
                </a:moveTo>
                <a:cubicBezTo>
                  <a:pt x="364891" y="700596"/>
                  <a:pt x="27540" y="1401192"/>
                  <a:pt x="907" y="1855433"/>
                </a:cubicBezTo>
                <a:cubicBezTo>
                  <a:pt x="-25726" y="2309674"/>
                  <a:pt x="542445" y="2725444"/>
                  <a:pt x="542445" y="2725444"/>
                </a:cubicBezTo>
                <a:lnTo>
                  <a:pt x="542445" y="2725444"/>
                </a:lnTo>
              </a:path>
            </a:pathLst>
          </a:custGeom>
          <a:noFill/>
          <a:ln w="41275">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 name="Conector recto de flecha 13">
            <a:extLst>
              <a:ext uri="{FF2B5EF4-FFF2-40B4-BE49-F238E27FC236}">
                <a16:creationId xmlns:a16="http://schemas.microsoft.com/office/drawing/2014/main" id="{9DD04EE9-6609-4129-9B02-5ECCA9CF1F5C}"/>
              </a:ext>
            </a:extLst>
          </p:cNvPr>
          <p:cNvCxnSpPr>
            <a:cxnSpLocks/>
            <a:stCxn id="2" idx="6"/>
            <a:endCxn id="8" idx="2"/>
          </p:cNvCxnSpPr>
          <p:nvPr/>
        </p:nvCxnSpPr>
        <p:spPr>
          <a:xfrm>
            <a:off x="2459225" y="4061765"/>
            <a:ext cx="1929043" cy="3851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361DB834-CC79-4C7B-B9DB-A94208CD5567}"/>
              </a:ext>
            </a:extLst>
          </p:cNvPr>
          <p:cNvCxnSpPr>
            <a:cxnSpLocks/>
            <a:stCxn id="6" idx="6"/>
            <a:endCxn id="8" idx="2"/>
          </p:cNvCxnSpPr>
          <p:nvPr/>
        </p:nvCxnSpPr>
        <p:spPr>
          <a:xfrm flipV="1">
            <a:off x="2459225" y="4446948"/>
            <a:ext cx="1929043" cy="4911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4D3B204A-E36C-44E7-A26D-883BD1388DD1}"/>
              </a:ext>
            </a:extLst>
          </p:cNvPr>
          <p:cNvCxnSpPr>
            <a:cxnSpLocks/>
            <a:stCxn id="7" idx="6"/>
            <a:endCxn id="8" idx="2"/>
          </p:cNvCxnSpPr>
          <p:nvPr/>
        </p:nvCxnSpPr>
        <p:spPr>
          <a:xfrm flipV="1">
            <a:off x="2459225" y="4446948"/>
            <a:ext cx="1929043" cy="14817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5ADF7ACF-F04E-43F2-8BC0-5B2993A67E2B}"/>
              </a:ext>
            </a:extLst>
          </p:cNvPr>
          <p:cNvSpPr txBox="1"/>
          <p:nvPr/>
        </p:nvSpPr>
        <p:spPr>
          <a:xfrm>
            <a:off x="3132817" y="3768283"/>
            <a:ext cx="505267" cy="369332"/>
          </a:xfrm>
          <a:prstGeom prst="rect">
            <a:avLst/>
          </a:prstGeom>
          <a:noFill/>
        </p:spPr>
        <p:txBody>
          <a:bodyPr wrap="none" rtlCol="0">
            <a:spAutoFit/>
          </a:bodyPr>
          <a:lstStyle/>
          <a:p>
            <a:r>
              <a:rPr lang="es-ES" dirty="0"/>
              <a:t>1.2</a:t>
            </a:r>
          </a:p>
        </p:txBody>
      </p:sp>
      <p:sp>
        <p:nvSpPr>
          <p:cNvPr id="20" name="CuadroTexto 19">
            <a:extLst>
              <a:ext uri="{FF2B5EF4-FFF2-40B4-BE49-F238E27FC236}">
                <a16:creationId xmlns:a16="http://schemas.microsoft.com/office/drawing/2014/main" id="{E59F1FDE-634F-4C25-872D-3742B95A89EA}"/>
              </a:ext>
            </a:extLst>
          </p:cNvPr>
          <p:cNvSpPr txBox="1"/>
          <p:nvPr/>
        </p:nvSpPr>
        <p:spPr>
          <a:xfrm>
            <a:off x="2880183" y="4338429"/>
            <a:ext cx="505267" cy="369332"/>
          </a:xfrm>
          <a:prstGeom prst="rect">
            <a:avLst/>
          </a:prstGeom>
          <a:noFill/>
        </p:spPr>
        <p:txBody>
          <a:bodyPr wrap="none" rtlCol="0">
            <a:spAutoFit/>
          </a:bodyPr>
          <a:lstStyle/>
          <a:p>
            <a:r>
              <a:rPr lang="es-ES" dirty="0"/>
              <a:t>0.1</a:t>
            </a:r>
          </a:p>
        </p:txBody>
      </p:sp>
      <p:sp>
        <p:nvSpPr>
          <p:cNvPr id="21" name="CuadroTexto 20">
            <a:extLst>
              <a:ext uri="{FF2B5EF4-FFF2-40B4-BE49-F238E27FC236}">
                <a16:creationId xmlns:a16="http://schemas.microsoft.com/office/drawing/2014/main" id="{6AE4640A-AAAB-4CCC-B978-7BB14D14D44D}"/>
              </a:ext>
            </a:extLst>
          </p:cNvPr>
          <p:cNvSpPr txBox="1"/>
          <p:nvPr/>
        </p:nvSpPr>
        <p:spPr>
          <a:xfrm>
            <a:off x="2918479" y="4973140"/>
            <a:ext cx="505267" cy="369332"/>
          </a:xfrm>
          <a:prstGeom prst="rect">
            <a:avLst/>
          </a:prstGeom>
          <a:noFill/>
        </p:spPr>
        <p:txBody>
          <a:bodyPr wrap="none" rtlCol="0">
            <a:spAutoFit/>
          </a:bodyPr>
          <a:lstStyle/>
          <a:p>
            <a:r>
              <a:rPr lang="es-ES" dirty="0"/>
              <a:t>0.2</a:t>
            </a:r>
          </a:p>
        </p:txBody>
      </p:sp>
      <mc:AlternateContent xmlns:mc="http://schemas.openxmlformats.org/markup-compatibility/2006">
        <mc:Choice xmlns:a14="http://schemas.microsoft.com/office/drawing/2010/main" Requires="a14">
          <p:sp>
            <p:nvSpPr>
              <p:cNvPr id="22" name="CuadroTexto 21">
                <a:extLst>
                  <a:ext uri="{FF2B5EF4-FFF2-40B4-BE49-F238E27FC236}">
                    <a16:creationId xmlns:a16="http://schemas.microsoft.com/office/drawing/2014/main" id="{54310EC5-9DEE-416D-9C8E-49178D98BC44}"/>
                  </a:ext>
                </a:extLst>
              </p:cNvPr>
              <p:cNvSpPr txBox="1"/>
              <p:nvPr/>
            </p:nvSpPr>
            <p:spPr>
              <a:xfrm>
                <a:off x="4238458" y="5694195"/>
                <a:ext cx="3305342" cy="1087605"/>
              </a:xfrm>
              <a:prstGeom prst="rect">
                <a:avLst/>
              </a:prstGeom>
              <a:noFill/>
            </p:spPr>
            <p:txBody>
              <a:bodyPr wrap="square" lIns="0" tIns="0" rIns="0" bIns="0" rtlCol="0">
                <a:spAutoFit/>
              </a:bodyPr>
              <a:lstStyle/>
              <a:p>
                <a14:m>
                  <m:oMath xmlns:m="http://schemas.openxmlformats.org/officeDocument/2006/math">
                    <m:r>
                      <a:rPr lang="es-ES" sz="1600" i="1" smtClean="0">
                        <a:latin typeface="Cambria Math" panose="02040503050406030204" pitchFamily="18" charset="0"/>
                      </a:rPr>
                      <m:t>𝑧</m:t>
                    </m:r>
                    <m:r>
                      <a:rPr lang="es-ES" sz="1600" i="1" smtClean="0">
                        <a:latin typeface="Cambria Math" panose="02040503050406030204" pitchFamily="18" charset="0"/>
                      </a:rPr>
                      <m:t>=2∗1.2+</m:t>
                    </m:r>
                    <m:r>
                      <a:rPr lang="es-ES" sz="1600" i="1" smtClean="0">
                        <a:latin typeface="Cambria Math" panose="02040503050406030204" pitchFamily="18" charset="0"/>
                      </a:rPr>
                      <m:t> 3 ∗0.</m:t>
                    </m:r>
                    <m:r>
                      <a:rPr lang="es-ES" sz="1600" b="0" i="1" smtClean="0">
                        <a:latin typeface="Cambria Math" panose="02040503050406030204" pitchFamily="18" charset="0"/>
                      </a:rPr>
                      <m:t>1+</m:t>
                    </m:r>
                  </m:oMath>
                </a14:m>
                <a:r>
                  <a:rPr lang="es-ES" sz="1600" i="1" dirty="0">
                    <a:latin typeface="Cambria Math" panose="02040503050406030204" pitchFamily="18" charset="0"/>
                  </a:rPr>
                  <a:t> </a:t>
                </a:r>
                <a14:m>
                  <m:oMath xmlns:m="http://schemas.openxmlformats.org/officeDocument/2006/math">
                    <m:r>
                      <a:rPr lang="es-ES" sz="1600" i="1">
                        <a:latin typeface="Cambria Math" panose="02040503050406030204" pitchFamily="18" charset="0"/>
                      </a:rPr>
                      <m:t>5 ∗</m:t>
                    </m:r>
                    <m:r>
                      <a:rPr lang="es-ES" sz="1600" b="0" i="1" smtClean="0">
                        <a:latin typeface="Cambria Math" panose="02040503050406030204" pitchFamily="18" charset="0"/>
                      </a:rPr>
                      <m:t>0.2</m:t>
                    </m:r>
                    <m:r>
                      <a:rPr lang="es-ES" sz="1600" i="1">
                        <a:latin typeface="Cambria Math" panose="02040503050406030204" pitchFamily="18" charset="0"/>
                      </a:rPr>
                      <m:t>=</m:t>
                    </m:r>
                    <m:r>
                      <a:rPr lang="es-ES" sz="1600" b="0" i="1" smtClean="0">
                        <a:latin typeface="Cambria Math" panose="02040503050406030204" pitchFamily="18" charset="0"/>
                      </a:rPr>
                      <m:t>3.7</m:t>
                    </m:r>
                  </m:oMath>
                </a14:m>
                <a:endParaRPr lang="es-ES" sz="1600" i="1" dirty="0">
                  <a:latin typeface="Cambria Math" panose="02040503050406030204" pitchFamily="18" charset="0"/>
                </a:endParaRPr>
              </a:p>
              <a:p>
                <a:endParaRPr lang="es-ES" sz="1600" i="1" dirty="0">
                  <a:latin typeface="Cambria Math" panose="02040503050406030204" pitchFamily="18" charset="0"/>
                </a:endParaRPr>
              </a:p>
              <a:p>
                <a:r>
                  <a:rPr lang="es-ES" sz="1600" i="1" dirty="0">
                    <a:latin typeface="Cambria Math" panose="02040503050406030204" pitchFamily="18" charset="0"/>
                  </a:rPr>
                  <a:t>a</a:t>
                </a:r>
                <a14:m>
                  <m:oMath xmlns:m="http://schemas.openxmlformats.org/officeDocument/2006/math">
                    <m:r>
                      <a:rPr lang="es-ES" sz="1600" i="1">
                        <a:latin typeface="Cambria Math" panose="02040503050406030204" pitchFamily="18" charset="0"/>
                      </a:rPr>
                      <m:t>=</m:t>
                    </m:r>
                    <m:r>
                      <a:rPr lang="es-ES" sz="1600" b="0" i="1" smtClean="0">
                        <a:latin typeface="Cambria Math" panose="02040503050406030204" pitchFamily="18" charset="0"/>
                      </a:rPr>
                      <m:t>𝑠𝑖𝑔𝑚𝑜𝑖𝑑</m:t>
                    </m:r>
                    <m:d>
                      <m:dPr>
                        <m:ctrlPr>
                          <a:rPr lang="es-ES" sz="1600" b="0" i="1" smtClean="0">
                            <a:latin typeface="Cambria Math" panose="02040503050406030204" pitchFamily="18" charset="0"/>
                          </a:rPr>
                        </m:ctrlPr>
                      </m:dPr>
                      <m:e>
                        <m:r>
                          <a:rPr lang="es-ES" sz="1600" b="0" i="1" smtClean="0">
                            <a:latin typeface="Cambria Math" panose="02040503050406030204" pitchFamily="18" charset="0"/>
                          </a:rPr>
                          <m:t>𝑧</m:t>
                        </m:r>
                      </m:e>
                    </m:d>
                    <m:r>
                      <a:rPr lang="es-ES" sz="1600" b="0" i="1" smtClean="0">
                        <a:latin typeface="Cambria Math" panose="02040503050406030204" pitchFamily="18" charset="0"/>
                      </a:rPr>
                      <m:t>= </m:t>
                    </m:r>
                    <m:f>
                      <m:fPr>
                        <m:ctrlPr>
                          <a:rPr lang="es-ES" sz="1600" b="0" i="1" smtClean="0">
                            <a:latin typeface="Cambria Math" panose="02040503050406030204" pitchFamily="18" charset="0"/>
                          </a:rPr>
                        </m:ctrlPr>
                      </m:fPr>
                      <m:num>
                        <m:r>
                          <a:rPr lang="es-ES" sz="1600" b="0" i="1" smtClean="0">
                            <a:latin typeface="Cambria Math" panose="02040503050406030204" pitchFamily="18" charset="0"/>
                          </a:rPr>
                          <m:t>1</m:t>
                        </m:r>
                      </m:num>
                      <m:den>
                        <m:r>
                          <a:rPr lang="es-ES" sz="1600" b="0" i="1" smtClean="0">
                            <a:latin typeface="Cambria Math" panose="02040503050406030204" pitchFamily="18" charset="0"/>
                          </a:rPr>
                          <m:t>1+ </m:t>
                        </m:r>
                        <m:sSup>
                          <m:sSupPr>
                            <m:ctrlPr>
                              <a:rPr lang="es-ES" sz="1600" b="0" i="1" smtClean="0">
                                <a:latin typeface="Cambria Math" panose="02040503050406030204" pitchFamily="18" charset="0"/>
                              </a:rPr>
                            </m:ctrlPr>
                          </m:sSupPr>
                          <m:e>
                            <m:r>
                              <a:rPr lang="es-ES" sz="1600" b="0" i="1" smtClean="0">
                                <a:latin typeface="Cambria Math" panose="02040503050406030204" pitchFamily="18" charset="0"/>
                              </a:rPr>
                              <m:t>𝑒</m:t>
                            </m:r>
                          </m:e>
                          <m:sup>
                            <m:r>
                              <a:rPr lang="es-ES" sz="1600" b="0" i="1" smtClean="0">
                                <a:latin typeface="Cambria Math" panose="02040503050406030204" pitchFamily="18" charset="0"/>
                              </a:rPr>
                              <m:t>−</m:t>
                            </m:r>
                            <m:r>
                              <a:rPr lang="es-ES" sz="1600" b="0" i="1" smtClean="0">
                                <a:latin typeface="Cambria Math" panose="02040503050406030204" pitchFamily="18" charset="0"/>
                              </a:rPr>
                              <m:t>𝑧</m:t>
                            </m:r>
                          </m:sup>
                        </m:sSup>
                      </m:den>
                    </m:f>
                  </m:oMath>
                </a14:m>
                <a:r>
                  <a:rPr lang="es-ES" sz="1600" i="1" dirty="0">
                    <a:latin typeface="Cambria Math" panose="02040503050406030204" pitchFamily="18" charset="0"/>
                  </a:rPr>
                  <a:t> =  </a:t>
                </a:r>
                <a:r>
                  <a:rPr lang="es-ES" sz="1600" dirty="0">
                    <a:latin typeface="Cambria Math" panose="02040503050406030204" pitchFamily="18" charset="0"/>
                  </a:rPr>
                  <a:t>0.97</a:t>
                </a:r>
              </a:p>
              <a:p>
                <a:endParaRPr lang="es-ES" sz="1600" i="1" dirty="0">
                  <a:latin typeface="Cambria Math" panose="02040503050406030204" pitchFamily="18" charset="0"/>
                </a:endParaRPr>
              </a:p>
            </p:txBody>
          </p:sp>
        </mc:Choice>
        <mc:Fallback>
          <p:sp>
            <p:nvSpPr>
              <p:cNvPr id="22" name="CuadroTexto 21">
                <a:extLst>
                  <a:ext uri="{FF2B5EF4-FFF2-40B4-BE49-F238E27FC236}">
                    <a16:creationId xmlns:a16="http://schemas.microsoft.com/office/drawing/2014/main" id="{54310EC5-9DEE-416D-9C8E-49178D98BC44}"/>
                  </a:ext>
                </a:extLst>
              </p:cNvPr>
              <p:cNvSpPr txBox="1">
                <a:spLocks noRot="1" noChangeAspect="1" noMove="1" noResize="1" noEditPoints="1" noAdjustHandles="1" noChangeArrowheads="1" noChangeShapeType="1" noTextEdit="1"/>
              </p:cNvSpPr>
              <p:nvPr/>
            </p:nvSpPr>
            <p:spPr>
              <a:xfrm>
                <a:off x="4238458" y="5694195"/>
                <a:ext cx="3305342" cy="1087605"/>
              </a:xfrm>
              <a:prstGeom prst="rect">
                <a:avLst/>
              </a:prstGeom>
              <a:blipFill>
                <a:blip r:embed="rId5"/>
                <a:stretch>
                  <a:fillRect l="-3683"/>
                </a:stretch>
              </a:blipFill>
            </p:spPr>
            <p:txBody>
              <a:bodyPr/>
              <a:lstStyle/>
              <a:p>
                <a:r>
                  <a:rPr lang="es-ES">
                    <a:noFill/>
                  </a:rPr>
                  <a:t> </a:t>
                </a:r>
              </a:p>
            </p:txBody>
          </p:sp>
        </mc:Fallback>
      </mc:AlternateContent>
      <p:sp>
        <p:nvSpPr>
          <p:cNvPr id="26" name="CuadroTexto 25">
            <a:extLst>
              <a:ext uri="{FF2B5EF4-FFF2-40B4-BE49-F238E27FC236}">
                <a16:creationId xmlns:a16="http://schemas.microsoft.com/office/drawing/2014/main" id="{68F3974D-3A02-49A1-9DEA-FE5D8F486937}"/>
              </a:ext>
            </a:extLst>
          </p:cNvPr>
          <p:cNvSpPr txBox="1"/>
          <p:nvPr/>
        </p:nvSpPr>
        <p:spPr>
          <a:xfrm>
            <a:off x="2188635" y="1478803"/>
            <a:ext cx="312906" cy="369332"/>
          </a:xfrm>
          <a:prstGeom prst="rect">
            <a:avLst/>
          </a:prstGeom>
          <a:noFill/>
        </p:spPr>
        <p:txBody>
          <a:bodyPr wrap="none" rtlCol="0">
            <a:spAutoFit/>
          </a:bodyPr>
          <a:lstStyle/>
          <a:p>
            <a:r>
              <a:rPr lang="es-ES" dirty="0"/>
              <a:t>2</a:t>
            </a:r>
          </a:p>
        </p:txBody>
      </p:sp>
      <p:sp>
        <p:nvSpPr>
          <p:cNvPr id="27" name="CuadroTexto 26">
            <a:extLst>
              <a:ext uri="{FF2B5EF4-FFF2-40B4-BE49-F238E27FC236}">
                <a16:creationId xmlns:a16="http://schemas.microsoft.com/office/drawing/2014/main" id="{05B292B6-E01A-4E18-9D61-43718BD51C21}"/>
              </a:ext>
            </a:extLst>
          </p:cNvPr>
          <p:cNvSpPr txBox="1"/>
          <p:nvPr/>
        </p:nvSpPr>
        <p:spPr>
          <a:xfrm>
            <a:off x="2188635" y="1911119"/>
            <a:ext cx="312906" cy="369332"/>
          </a:xfrm>
          <a:prstGeom prst="rect">
            <a:avLst/>
          </a:prstGeom>
          <a:noFill/>
        </p:spPr>
        <p:txBody>
          <a:bodyPr wrap="none" rtlCol="0">
            <a:spAutoFit/>
          </a:bodyPr>
          <a:lstStyle/>
          <a:p>
            <a:r>
              <a:rPr lang="es-ES" dirty="0"/>
              <a:t>3</a:t>
            </a:r>
          </a:p>
        </p:txBody>
      </p:sp>
      <p:sp>
        <p:nvSpPr>
          <p:cNvPr id="28" name="CuadroTexto 27">
            <a:extLst>
              <a:ext uri="{FF2B5EF4-FFF2-40B4-BE49-F238E27FC236}">
                <a16:creationId xmlns:a16="http://schemas.microsoft.com/office/drawing/2014/main" id="{7FCFC96A-E2A3-4C39-9602-EB8B2A22EB04}"/>
              </a:ext>
            </a:extLst>
          </p:cNvPr>
          <p:cNvSpPr txBox="1"/>
          <p:nvPr/>
        </p:nvSpPr>
        <p:spPr>
          <a:xfrm>
            <a:off x="2203849" y="2340471"/>
            <a:ext cx="312906" cy="369332"/>
          </a:xfrm>
          <a:prstGeom prst="rect">
            <a:avLst/>
          </a:prstGeom>
          <a:noFill/>
        </p:spPr>
        <p:txBody>
          <a:bodyPr wrap="none" rtlCol="0">
            <a:spAutoFit/>
          </a:bodyPr>
          <a:lstStyle/>
          <a:p>
            <a:r>
              <a:rPr lang="es-ES" dirty="0"/>
              <a:t>5</a:t>
            </a:r>
          </a:p>
        </p:txBody>
      </p:sp>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BBF4A7C1-72FA-4322-8164-C764F9293264}"/>
                  </a:ext>
                </a:extLst>
              </p:cNvPr>
              <p:cNvSpPr txBox="1"/>
              <p:nvPr/>
            </p:nvSpPr>
            <p:spPr>
              <a:xfrm>
                <a:off x="4465851" y="4323837"/>
                <a:ext cx="74270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600" b="0" i="1" smtClean="0">
                          <a:latin typeface="Cambria Math" panose="02040503050406030204" pitchFamily="18" charset="0"/>
                        </a:rPr>
                        <m:t>𝑧</m:t>
                      </m:r>
                      <m:r>
                        <a:rPr lang="es-ES" sz="1600" b="0" i="1" smtClean="0">
                          <a:latin typeface="Cambria Math" panose="02040503050406030204" pitchFamily="18" charset="0"/>
                        </a:rPr>
                        <m:t>=3.7 </m:t>
                      </m:r>
                    </m:oMath>
                  </m:oMathPara>
                </a14:m>
                <a:endParaRPr lang="es-ES" sz="1600" dirty="0"/>
              </a:p>
            </p:txBody>
          </p:sp>
        </mc:Choice>
        <mc:Fallback xmlns="">
          <p:sp>
            <p:nvSpPr>
              <p:cNvPr id="29" name="CuadroTexto 28">
                <a:extLst>
                  <a:ext uri="{FF2B5EF4-FFF2-40B4-BE49-F238E27FC236}">
                    <a16:creationId xmlns:a16="http://schemas.microsoft.com/office/drawing/2014/main" id="{BBF4A7C1-72FA-4322-8164-C764F9293264}"/>
                  </a:ext>
                </a:extLst>
              </p:cNvPr>
              <p:cNvSpPr txBox="1">
                <a:spLocks noRot="1" noChangeAspect="1" noMove="1" noResize="1" noEditPoints="1" noAdjustHandles="1" noChangeArrowheads="1" noChangeShapeType="1" noTextEdit="1"/>
              </p:cNvSpPr>
              <p:nvPr/>
            </p:nvSpPr>
            <p:spPr>
              <a:xfrm>
                <a:off x="4465851" y="4323837"/>
                <a:ext cx="742704" cy="246221"/>
              </a:xfrm>
              <a:prstGeom prst="rect">
                <a:avLst/>
              </a:prstGeom>
              <a:blipFill>
                <a:blip r:embed="rId6"/>
                <a:stretch>
                  <a:fillRect l="-3306" b="-7317"/>
                </a:stretch>
              </a:blipFill>
            </p:spPr>
            <p:txBody>
              <a:bodyPr/>
              <a:lstStyle/>
              <a:p>
                <a:r>
                  <a:rPr lang="es-ES">
                    <a:noFill/>
                  </a:rPr>
                  <a:t> </a:t>
                </a:r>
              </a:p>
            </p:txBody>
          </p:sp>
        </mc:Fallback>
      </mc:AlternateContent>
      <p:sp>
        <p:nvSpPr>
          <p:cNvPr id="36" name="CuadroTexto 35">
            <a:extLst>
              <a:ext uri="{FF2B5EF4-FFF2-40B4-BE49-F238E27FC236}">
                <a16:creationId xmlns:a16="http://schemas.microsoft.com/office/drawing/2014/main" id="{9D5E1AB4-E8E5-4D76-B64C-294BB7CEADD7}"/>
              </a:ext>
            </a:extLst>
          </p:cNvPr>
          <p:cNvSpPr txBox="1"/>
          <p:nvPr/>
        </p:nvSpPr>
        <p:spPr>
          <a:xfrm>
            <a:off x="3328615" y="1199250"/>
            <a:ext cx="532518" cy="307777"/>
          </a:xfrm>
          <a:prstGeom prst="rect">
            <a:avLst/>
          </a:prstGeom>
          <a:noFill/>
        </p:spPr>
        <p:txBody>
          <a:bodyPr wrap="none" rtlCol="0">
            <a:spAutoFit/>
          </a:bodyPr>
          <a:lstStyle/>
          <a:p>
            <a:r>
              <a:rPr lang="es-ES" sz="1400" dirty="0"/>
              <a:t>0.97</a:t>
            </a:r>
          </a:p>
        </p:txBody>
      </p:sp>
      <p:cxnSp>
        <p:nvCxnSpPr>
          <p:cNvPr id="38" name="Conector recto 37">
            <a:extLst>
              <a:ext uri="{FF2B5EF4-FFF2-40B4-BE49-F238E27FC236}">
                <a16:creationId xmlns:a16="http://schemas.microsoft.com/office/drawing/2014/main" id="{328F371E-0EA8-4AAF-898D-8F68D968F358}"/>
              </a:ext>
            </a:extLst>
          </p:cNvPr>
          <p:cNvCxnSpPr>
            <a:stCxn id="8" idx="0"/>
            <a:endCxn id="8" idx="4"/>
          </p:cNvCxnSpPr>
          <p:nvPr/>
        </p:nvCxnSpPr>
        <p:spPr>
          <a:xfrm>
            <a:off x="5342063" y="3541721"/>
            <a:ext cx="0" cy="1810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DEA856B1-865E-46A8-BD1B-7CC668F750A7}"/>
              </a:ext>
            </a:extLst>
          </p:cNvPr>
          <p:cNvCxnSpPr>
            <a:stCxn id="8" idx="0"/>
            <a:endCxn id="8" idx="4"/>
          </p:cNvCxnSpPr>
          <p:nvPr/>
        </p:nvCxnSpPr>
        <p:spPr>
          <a:xfrm>
            <a:off x="5342063" y="3541721"/>
            <a:ext cx="0" cy="18104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CBD26C3C-F723-4E7B-B84F-B8D124210785}"/>
                  </a:ext>
                </a:extLst>
              </p:cNvPr>
              <p:cNvSpPr txBox="1"/>
              <p:nvPr/>
            </p:nvSpPr>
            <p:spPr>
              <a:xfrm>
                <a:off x="5419646" y="4323837"/>
                <a:ext cx="87241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600" b="0" i="1" smtClean="0">
                          <a:latin typeface="Cambria Math" panose="02040503050406030204" pitchFamily="18" charset="0"/>
                        </a:rPr>
                        <m:t>𝑎</m:t>
                      </m:r>
                      <m:r>
                        <a:rPr lang="es-ES" sz="1600" b="0" i="1" smtClean="0">
                          <a:latin typeface="Cambria Math" panose="02040503050406030204" pitchFamily="18" charset="0"/>
                        </a:rPr>
                        <m:t>=0.97 </m:t>
                      </m:r>
                    </m:oMath>
                  </m:oMathPara>
                </a14:m>
                <a:endParaRPr lang="es-ES" sz="1600" dirty="0"/>
              </a:p>
            </p:txBody>
          </p:sp>
        </mc:Choice>
        <mc:Fallback xmlns="">
          <p:sp>
            <p:nvSpPr>
              <p:cNvPr id="41" name="CuadroTexto 40">
                <a:extLst>
                  <a:ext uri="{FF2B5EF4-FFF2-40B4-BE49-F238E27FC236}">
                    <a16:creationId xmlns:a16="http://schemas.microsoft.com/office/drawing/2014/main" id="{CBD26C3C-F723-4E7B-B84F-B8D124210785}"/>
                  </a:ext>
                </a:extLst>
              </p:cNvPr>
              <p:cNvSpPr txBox="1">
                <a:spLocks noRot="1" noChangeAspect="1" noMove="1" noResize="1" noEditPoints="1" noAdjustHandles="1" noChangeArrowheads="1" noChangeShapeType="1" noTextEdit="1"/>
              </p:cNvSpPr>
              <p:nvPr/>
            </p:nvSpPr>
            <p:spPr>
              <a:xfrm>
                <a:off x="5419646" y="4323837"/>
                <a:ext cx="872418" cy="246221"/>
              </a:xfrm>
              <a:prstGeom prst="rect">
                <a:avLst/>
              </a:prstGeom>
              <a:blipFill>
                <a:blip r:embed="rId7"/>
                <a:stretch>
                  <a:fillRect l="-2098" b="-7317"/>
                </a:stretch>
              </a:blipFill>
            </p:spPr>
            <p:txBody>
              <a:bodyPr/>
              <a:lstStyle/>
              <a:p>
                <a:r>
                  <a:rPr lang="es-ES">
                    <a:noFill/>
                  </a:rPr>
                  <a:t> </a:t>
                </a:r>
              </a:p>
            </p:txBody>
          </p:sp>
        </mc:Fallback>
      </mc:AlternateContent>
      <p:cxnSp>
        <p:nvCxnSpPr>
          <p:cNvPr id="43" name="Conector recto de flecha 42">
            <a:extLst>
              <a:ext uri="{FF2B5EF4-FFF2-40B4-BE49-F238E27FC236}">
                <a16:creationId xmlns:a16="http://schemas.microsoft.com/office/drawing/2014/main" id="{F8011769-F181-4E86-A1D7-44D274302B0D}"/>
              </a:ext>
            </a:extLst>
          </p:cNvPr>
          <p:cNvCxnSpPr>
            <a:stCxn id="41" idx="3"/>
          </p:cNvCxnSpPr>
          <p:nvPr/>
        </p:nvCxnSpPr>
        <p:spPr>
          <a:xfrm flipV="1">
            <a:off x="6292064" y="4446947"/>
            <a:ext cx="107059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Forma libre: forma 43">
            <a:extLst>
              <a:ext uri="{FF2B5EF4-FFF2-40B4-BE49-F238E27FC236}">
                <a16:creationId xmlns:a16="http://schemas.microsoft.com/office/drawing/2014/main" id="{1444EC5D-685F-4AC2-89C4-B6840886AE04}"/>
              </a:ext>
            </a:extLst>
          </p:cNvPr>
          <p:cNvSpPr/>
          <p:nvPr/>
        </p:nvSpPr>
        <p:spPr>
          <a:xfrm>
            <a:off x="3822893" y="959847"/>
            <a:ext cx="2327865" cy="2648646"/>
          </a:xfrm>
          <a:custGeom>
            <a:avLst/>
            <a:gdLst>
              <a:gd name="connsiteX0" fmla="*/ 0 w 2327865"/>
              <a:gd name="connsiteY0" fmla="*/ 273091 h 2648646"/>
              <a:gd name="connsiteX1" fmla="*/ 895546 w 2327865"/>
              <a:gd name="connsiteY1" fmla="*/ 9141 h 2648646"/>
              <a:gd name="connsiteX2" fmla="*/ 2168165 w 2327865"/>
              <a:gd name="connsiteY2" fmla="*/ 244811 h 2648646"/>
              <a:gd name="connsiteX3" fmla="*/ 2290713 w 2327865"/>
              <a:gd name="connsiteY3" fmla="*/ 1847367 h 2648646"/>
              <a:gd name="connsiteX4" fmla="*/ 1998483 w 2327865"/>
              <a:gd name="connsiteY4" fmla="*/ 2648646 h 2648646"/>
              <a:gd name="connsiteX5" fmla="*/ 1998483 w 2327865"/>
              <a:gd name="connsiteY5" fmla="*/ 2648646 h 2648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7865" h="2648646">
                <a:moveTo>
                  <a:pt x="0" y="273091"/>
                </a:moveTo>
                <a:cubicBezTo>
                  <a:pt x="267092" y="143472"/>
                  <a:pt x="534185" y="13854"/>
                  <a:pt x="895546" y="9141"/>
                </a:cubicBezTo>
                <a:cubicBezTo>
                  <a:pt x="1256907" y="4428"/>
                  <a:pt x="1935637" y="-61560"/>
                  <a:pt x="2168165" y="244811"/>
                </a:cubicBezTo>
                <a:cubicBezTo>
                  <a:pt x="2400693" y="551182"/>
                  <a:pt x="2318993" y="1446728"/>
                  <a:pt x="2290713" y="1847367"/>
                </a:cubicBezTo>
                <a:cubicBezTo>
                  <a:pt x="2262433" y="2248006"/>
                  <a:pt x="1998483" y="2648646"/>
                  <a:pt x="1998483" y="2648646"/>
                </a:cubicBezTo>
                <a:lnTo>
                  <a:pt x="1998483" y="2648646"/>
                </a:lnTo>
              </a:path>
            </a:pathLst>
          </a:custGeom>
          <a:noFill/>
          <a:ln w="41275">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sp>
        <p:nvSpPr>
          <p:cNvPr id="45" name="CuadroTexto 44">
            <a:extLst>
              <a:ext uri="{FF2B5EF4-FFF2-40B4-BE49-F238E27FC236}">
                <a16:creationId xmlns:a16="http://schemas.microsoft.com/office/drawing/2014/main" id="{97E3C55C-50E4-432A-8693-0B9D62AB18FC}"/>
              </a:ext>
            </a:extLst>
          </p:cNvPr>
          <p:cNvSpPr txBox="1"/>
          <p:nvPr/>
        </p:nvSpPr>
        <p:spPr>
          <a:xfrm>
            <a:off x="6762714" y="4016060"/>
            <a:ext cx="633507" cy="369332"/>
          </a:xfrm>
          <a:prstGeom prst="rect">
            <a:avLst/>
          </a:prstGeom>
          <a:noFill/>
        </p:spPr>
        <p:txBody>
          <a:bodyPr wrap="none" rtlCol="0">
            <a:spAutoFit/>
          </a:bodyPr>
          <a:lstStyle/>
          <a:p>
            <a:r>
              <a:rPr lang="es-ES" dirty="0"/>
              <a:t>0.97</a:t>
            </a:r>
          </a:p>
        </p:txBody>
      </p:sp>
      <p:sp>
        <p:nvSpPr>
          <p:cNvPr id="30" name="CuadroTexto 29">
            <a:extLst>
              <a:ext uri="{FF2B5EF4-FFF2-40B4-BE49-F238E27FC236}">
                <a16:creationId xmlns:a16="http://schemas.microsoft.com/office/drawing/2014/main" id="{A9BE92C8-05F2-4BA6-8D65-7C92602B9632}"/>
              </a:ext>
            </a:extLst>
          </p:cNvPr>
          <p:cNvSpPr txBox="1"/>
          <p:nvPr/>
        </p:nvSpPr>
        <p:spPr>
          <a:xfrm>
            <a:off x="7383263" y="1199250"/>
            <a:ext cx="1181734" cy="400110"/>
          </a:xfrm>
          <a:prstGeom prst="rect">
            <a:avLst/>
          </a:prstGeom>
          <a:noFill/>
        </p:spPr>
        <p:txBody>
          <a:bodyPr wrap="none" rtlCol="0">
            <a:spAutoFit/>
          </a:bodyPr>
          <a:lstStyle/>
          <a:p>
            <a:r>
              <a:rPr lang="es-ES" sz="2000" b="1" dirty="0"/>
              <a:t>Ejemplo</a:t>
            </a:r>
          </a:p>
        </p:txBody>
      </p:sp>
      <p:sp>
        <p:nvSpPr>
          <p:cNvPr id="31" name="CuadroTexto 30">
            <a:extLst>
              <a:ext uri="{FF2B5EF4-FFF2-40B4-BE49-F238E27FC236}">
                <a16:creationId xmlns:a16="http://schemas.microsoft.com/office/drawing/2014/main" id="{4D6D7422-2B68-4B27-9854-8B003A886267}"/>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32" name="Grupo 31">
            <a:extLst>
              <a:ext uri="{FF2B5EF4-FFF2-40B4-BE49-F238E27FC236}">
                <a16:creationId xmlns:a16="http://schemas.microsoft.com/office/drawing/2014/main" id="{F8A5E9C8-A3FD-4B09-832D-3AC612BD456A}"/>
              </a:ext>
            </a:extLst>
          </p:cNvPr>
          <p:cNvGrpSpPr/>
          <p:nvPr/>
        </p:nvGrpSpPr>
        <p:grpSpPr>
          <a:xfrm>
            <a:off x="7391400" y="202226"/>
            <a:ext cx="1200970" cy="712174"/>
            <a:chOff x="3657600" y="3799820"/>
            <a:chExt cx="2457765" cy="1600200"/>
          </a:xfrm>
        </p:grpSpPr>
        <p:pic>
          <p:nvPicPr>
            <p:cNvPr id="33" name="Picture 2" descr="Resultado de imagen de neural net">
              <a:extLst>
                <a:ext uri="{FF2B5EF4-FFF2-40B4-BE49-F238E27FC236}">
                  <a16:creationId xmlns:a16="http://schemas.microsoft.com/office/drawing/2014/main" id="{C62DAF04-F97C-4925-9853-A980159D0D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34" name="Rectángulo 33">
              <a:extLst>
                <a:ext uri="{FF2B5EF4-FFF2-40B4-BE49-F238E27FC236}">
                  <a16:creationId xmlns:a16="http://schemas.microsoft.com/office/drawing/2014/main" id="{01A7A9DB-C655-4342-8A62-EA4EDC5EE975}"/>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206992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a:xfrm>
            <a:off x="266700" y="1143000"/>
            <a:ext cx="8610600" cy="5486400"/>
          </a:xfrm>
        </p:spPr>
        <p:txBody>
          <a:bodyPr/>
          <a:lstStyle/>
          <a:p>
            <a:pPr>
              <a:lnSpc>
                <a:spcPct val="90000"/>
              </a:lnSpc>
            </a:pPr>
            <a:r>
              <a:rPr lang="es-ES" altLang="es-ES_tradnl" sz="2000" dirty="0"/>
              <a:t>Lineal</a:t>
            </a:r>
          </a:p>
          <a:p>
            <a:pPr>
              <a:lnSpc>
                <a:spcPct val="90000"/>
              </a:lnSpc>
            </a:pPr>
            <a:endParaRPr lang="es-ES" altLang="es-ES_tradnl" sz="2000" dirty="0"/>
          </a:p>
          <a:p>
            <a:pPr>
              <a:lnSpc>
                <a:spcPct val="90000"/>
              </a:lnSpc>
            </a:pPr>
            <a:endParaRPr lang="es-ES" altLang="es-ES_tradnl" sz="2000" dirty="0"/>
          </a:p>
          <a:p>
            <a:pPr>
              <a:lnSpc>
                <a:spcPct val="90000"/>
              </a:lnSpc>
            </a:pPr>
            <a:endParaRPr lang="es-ES" altLang="es-ES_tradnl" sz="2000" dirty="0"/>
          </a:p>
          <a:p>
            <a:pPr>
              <a:lnSpc>
                <a:spcPct val="90000"/>
              </a:lnSpc>
            </a:pPr>
            <a:endParaRPr lang="es-ES" altLang="es-ES_tradnl" sz="2000" dirty="0"/>
          </a:p>
          <a:p>
            <a:pPr>
              <a:lnSpc>
                <a:spcPct val="90000"/>
              </a:lnSpc>
            </a:pPr>
            <a:endParaRPr lang="es-ES" altLang="es-ES_tradnl" sz="2000" dirty="0"/>
          </a:p>
          <a:p>
            <a:pPr>
              <a:lnSpc>
                <a:spcPct val="90000"/>
              </a:lnSpc>
            </a:pPr>
            <a:endParaRPr lang="es-ES" altLang="es-ES_tradnl" sz="2000" dirty="0"/>
          </a:p>
          <a:p>
            <a:pPr>
              <a:lnSpc>
                <a:spcPct val="90000"/>
              </a:lnSpc>
            </a:pPr>
            <a:r>
              <a:rPr lang="es-ES" altLang="es-ES_tradnl" sz="2000" dirty="0"/>
              <a:t>ELU (</a:t>
            </a:r>
            <a:r>
              <a:rPr lang="es-ES" altLang="es-ES_tradnl" sz="2000" dirty="0" err="1"/>
              <a:t>Exponential</a:t>
            </a:r>
            <a:r>
              <a:rPr lang="es-ES" altLang="es-ES_tradnl" sz="2000" dirty="0"/>
              <a:t> Linear </a:t>
            </a:r>
            <a:r>
              <a:rPr lang="es-ES" altLang="es-ES_tradnl" sz="2000" dirty="0" err="1"/>
              <a:t>Unit</a:t>
            </a:r>
            <a:r>
              <a:rPr lang="es-ES" altLang="es-ES_tradnl" sz="2000" dirty="0"/>
              <a:t>)</a:t>
            </a:r>
          </a:p>
          <a:p>
            <a:pPr>
              <a:lnSpc>
                <a:spcPct val="90000"/>
              </a:lnSpc>
            </a:pPr>
            <a:endParaRPr lang="es-ES" altLang="es-ES_tradnl" sz="2000" dirty="0"/>
          </a:p>
          <a:p>
            <a:pPr marL="0" indent="0">
              <a:lnSpc>
                <a:spcPct val="90000"/>
              </a:lnSpc>
              <a:buNone/>
            </a:pPr>
            <a:endParaRPr lang="es-ES" altLang="es-ES_tradnl" sz="2000" dirty="0"/>
          </a:p>
          <a:p>
            <a:pPr lvl="2">
              <a:lnSpc>
                <a:spcPct val="90000"/>
              </a:lnSpc>
              <a:buFontTx/>
              <a:buNone/>
            </a:pPr>
            <a:endParaRPr lang="es-ES" altLang="es-ES_tradnl" sz="1600" dirty="0"/>
          </a:p>
          <a:p>
            <a:pPr>
              <a:lnSpc>
                <a:spcPct val="90000"/>
              </a:lnSpc>
            </a:pPr>
            <a:endParaRPr lang="es-ES" altLang="es-ES_tradnl" sz="1600" dirty="0"/>
          </a:p>
        </p:txBody>
      </p:sp>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s-ES" sz="2400" dirty="0">
                <a:solidFill>
                  <a:schemeClr val="tx2"/>
                </a:solidFill>
              </a:rPr>
              <a:t>Funciones de activación</a:t>
            </a:r>
          </a:p>
        </p:txBody>
      </p:sp>
      <p:pic>
        <p:nvPicPr>
          <p:cNvPr id="3" name="Imagen 2">
            <a:extLst>
              <a:ext uri="{FF2B5EF4-FFF2-40B4-BE49-F238E27FC236}">
                <a16:creationId xmlns:a16="http://schemas.microsoft.com/office/drawing/2014/main" id="{1A30591E-54E0-48A3-AF08-65A8B31E14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752600"/>
            <a:ext cx="1447800" cy="1450004"/>
          </a:xfrm>
          <a:prstGeom prst="rect">
            <a:avLst/>
          </a:prstGeom>
        </p:spPr>
      </p:pic>
      <p:pic>
        <p:nvPicPr>
          <p:cNvPr id="6" name="Imagen 5" descr="Imagen que contiene texto&#10;&#10;Descripción generada con confianza muy alta">
            <a:extLst>
              <a:ext uri="{FF2B5EF4-FFF2-40B4-BE49-F238E27FC236}">
                <a16:creationId xmlns:a16="http://schemas.microsoft.com/office/drawing/2014/main" id="{93F9B6E4-6B37-454D-8687-E8CBD04625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7580" y="4267200"/>
            <a:ext cx="2149039" cy="1882188"/>
          </a:xfrm>
          <a:prstGeom prst="rect">
            <a:avLst/>
          </a:prstGeom>
        </p:spPr>
      </p:pic>
      <p:pic>
        <p:nvPicPr>
          <p:cNvPr id="7" name="Imagen 6">
            <a:extLst>
              <a:ext uri="{FF2B5EF4-FFF2-40B4-BE49-F238E27FC236}">
                <a16:creationId xmlns:a16="http://schemas.microsoft.com/office/drawing/2014/main" id="{FE62F3C4-08DE-41AF-B9B5-87FA57CB2D8F}"/>
              </a:ext>
            </a:extLst>
          </p:cNvPr>
          <p:cNvPicPr>
            <a:picLocks noChangeAspect="1"/>
          </p:cNvPicPr>
          <p:nvPr/>
        </p:nvPicPr>
        <p:blipFill>
          <a:blip r:embed="rId5"/>
          <a:stretch>
            <a:fillRect/>
          </a:stretch>
        </p:blipFill>
        <p:spPr>
          <a:xfrm>
            <a:off x="3516533" y="4495800"/>
            <a:ext cx="2990850" cy="866775"/>
          </a:xfrm>
          <a:prstGeom prst="rect">
            <a:avLst/>
          </a:prstGeom>
        </p:spPr>
      </p:pic>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2BFD0A70-BD75-4A34-81AD-387148F91EF9}"/>
                  </a:ext>
                </a:extLst>
              </p:cNvPr>
              <p:cNvSpPr txBox="1"/>
              <p:nvPr/>
            </p:nvSpPr>
            <p:spPr>
              <a:xfrm>
                <a:off x="4191000" y="2223700"/>
                <a:ext cx="124418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𝑅</m:t>
                      </m:r>
                      <m:d>
                        <m:dPr>
                          <m:ctrlPr>
                            <a:rPr lang="es-ES" b="0" i="1" smtClean="0">
                              <a:latin typeface="Cambria Math" panose="02040503050406030204" pitchFamily="18" charset="0"/>
                            </a:rPr>
                          </m:ctrlPr>
                        </m:dPr>
                        <m:e>
                          <m:r>
                            <a:rPr lang="es-ES" b="0" i="1" smtClean="0">
                              <a:latin typeface="Cambria Math" panose="02040503050406030204" pitchFamily="18" charset="0"/>
                            </a:rPr>
                            <m:t>𝑧</m:t>
                          </m:r>
                        </m:e>
                      </m:d>
                      <m:r>
                        <a:rPr lang="es-ES" b="0" i="1" smtClean="0">
                          <a:latin typeface="Cambria Math" panose="02040503050406030204" pitchFamily="18" charset="0"/>
                        </a:rPr>
                        <m:t> =</m:t>
                      </m:r>
                      <m:r>
                        <a:rPr lang="es-ES" b="0" i="1" smtClean="0">
                          <a:latin typeface="Cambria Math" panose="02040503050406030204" pitchFamily="18" charset="0"/>
                        </a:rPr>
                        <m:t>𝑚</m:t>
                      </m:r>
                      <m:r>
                        <a:rPr lang="es-ES" b="0" i="1" smtClean="0">
                          <a:latin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𝑧</m:t>
                      </m:r>
                    </m:oMath>
                  </m:oMathPara>
                </a14:m>
                <a:endParaRPr lang="es-ES" dirty="0"/>
              </a:p>
            </p:txBody>
          </p:sp>
        </mc:Choice>
        <mc:Fallback xmlns="">
          <p:sp>
            <p:nvSpPr>
              <p:cNvPr id="8" name="CuadroTexto 7">
                <a:extLst>
                  <a:ext uri="{FF2B5EF4-FFF2-40B4-BE49-F238E27FC236}">
                    <a16:creationId xmlns:a16="http://schemas.microsoft.com/office/drawing/2014/main" id="{2BFD0A70-BD75-4A34-81AD-387148F91EF9}"/>
                  </a:ext>
                </a:extLst>
              </p:cNvPr>
              <p:cNvSpPr txBox="1">
                <a:spLocks noRot="1" noChangeAspect="1" noMove="1" noResize="1" noEditPoints="1" noAdjustHandles="1" noChangeArrowheads="1" noChangeShapeType="1" noTextEdit="1"/>
              </p:cNvSpPr>
              <p:nvPr/>
            </p:nvSpPr>
            <p:spPr>
              <a:xfrm>
                <a:off x="4191000" y="2223700"/>
                <a:ext cx="1244187" cy="276999"/>
              </a:xfrm>
              <a:prstGeom prst="rect">
                <a:avLst/>
              </a:prstGeom>
              <a:blipFill>
                <a:blip r:embed="rId6"/>
                <a:stretch>
                  <a:fillRect l="-3922" r="-980" b="-8889"/>
                </a:stretch>
              </a:blipFill>
            </p:spPr>
            <p:txBody>
              <a:bodyPr/>
              <a:lstStyle/>
              <a:p>
                <a:r>
                  <a:rPr lang="es-ES">
                    <a:noFill/>
                  </a:rPr>
                  <a:t> </a:t>
                </a:r>
              </a:p>
            </p:txBody>
          </p:sp>
        </mc:Fallback>
      </mc:AlternateContent>
      <p:sp>
        <p:nvSpPr>
          <p:cNvPr id="9" name="CuadroTexto 8">
            <a:extLst>
              <a:ext uri="{FF2B5EF4-FFF2-40B4-BE49-F238E27FC236}">
                <a16:creationId xmlns:a16="http://schemas.microsoft.com/office/drawing/2014/main" id="{B5F22DCE-401B-4A53-92C2-09886E4772DA}"/>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10" name="Grupo 9">
            <a:extLst>
              <a:ext uri="{FF2B5EF4-FFF2-40B4-BE49-F238E27FC236}">
                <a16:creationId xmlns:a16="http://schemas.microsoft.com/office/drawing/2014/main" id="{2DB73493-0C58-4C4D-8661-06C2218A5703}"/>
              </a:ext>
            </a:extLst>
          </p:cNvPr>
          <p:cNvGrpSpPr/>
          <p:nvPr/>
        </p:nvGrpSpPr>
        <p:grpSpPr>
          <a:xfrm>
            <a:off x="7391400" y="202226"/>
            <a:ext cx="1200970" cy="712174"/>
            <a:chOff x="3657600" y="3799820"/>
            <a:chExt cx="2457765" cy="1600200"/>
          </a:xfrm>
        </p:grpSpPr>
        <p:pic>
          <p:nvPicPr>
            <p:cNvPr id="11" name="Picture 2" descr="Resultado de imagen de neural net">
              <a:extLst>
                <a:ext uri="{FF2B5EF4-FFF2-40B4-BE49-F238E27FC236}">
                  <a16:creationId xmlns:a16="http://schemas.microsoft.com/office/drawing/2014/main" id="{590016EE-013A-4637-B7EE-F86C804119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a:extLst>
                <a:ext uri="{FF2B5EF4-FFF2-40B4-BE49-F238E27FC236}">
                  <a16:creationId xmlns:a16="http://schemas.microsoft.com/office/drawing/2014/main" id="{A1453CFF-E785-49C4-AC75-779A32AB3DDA}"/>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655874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a:xfrm>
            <a:off x="266700" y="1143000"/>
            <a:ext cx="8610600" cy="5486400"/>
          </a:xfrm>
        </p:spPr>
        <p:txBody>
          <a:bodyPr/>
          <a:lstStyle/>
          <a:p>
            <a:pPr>
              <a:lnSpc>
                <a:spcPct val="90000"/>
              </a:lnSpc>
            </a:pPr>
            <a:r>
              <a:rPr lang="es-ES" altLang="es-ES_tradnl" sz="2000" dirty="0"/>
              <a:t>ReLU (</a:t>
            </a:r>
            <a:r>
              <a:rPr lang="es-ES" altLang="es-ES_tradnl" sz="2000" dirty="0" err="1"/>
              <a:t>Rectified</a:t>
            </a:r>
            <a:r>
              <a:rPr lang="es-ES" altLang="es-ES_tradnl" sz="2000" dirty="0"/>
              <a:t> Linear </a:t>
            </a:r>
            <a:r>
              <a:rPr lang="es-ES" altLang="es-ES_tradnl" sz="2000" dirty="0" err="1"/>
              <a:t>Unit</a:t>
            </a:r>
            <a:r>
              <a:rPr lang="es-ES" altLang="es-ES_tradnl" sz="2000" dirty="0"/>
              <a:t>)</a:t>
            </a:r>
          </a:p>
          <a:p>
            <a:pPr>
              <a:lnSpc>
                <a:spcPct val="90000"/>
              </a:lnSpc>
            </a:pPr>
            <a:endParaRPr lang="es-ES" altLang="es-ES_tradnl" sz="2000" dirty="0"/>
          </a:p>
          <a:p>
            <a:pPr>
              <a:lnSpc>
                <a:spcPct val="90000"/>
              </a:lnSpc>
            </a:pPr>
            <a:endParaRPr lang="es-ES" altLang="es-ES_tradnl" sz="2000" dirty="0"/>
          </a:p>
          <a:p>
            <a:pPr>
              <a:lnSpc>
                <a:spcPct val="90000"/>
              </a:lnSpc>
            </a:pPr>
            <a:endParaRPr lang="es-ES" altLang="es-ES_tradnl" sz="2000" dirty="0"/>
          </a:p>
          <a:p>
            <a:pPr>
              <a:lnSpc>
                <a:spcPct val="90000"/>
              </a:lnSpc>
            </a:pPr>
            <a:endParaRPr lang="es-ES" altLang="es-ES_tradnl" sz="2000" dirty="0"/>
          </a:p>
          <a:p>
            <a:pPr>
              <a:lnSpc>
                <a:spcPct val="90000"/>
              </a:lnSpc>
            </a:pPr>
            <a:endParaRPr lang="es-ES" altLang="es-ES_tradnl" sz="2000" dirty="0"/>
          </a:p>
          <a:p>
            <a:pPr>
              <a:lnSpc>
                <a:spcPct val="90000"/>
              </a:lnSpc>
            </a:pPr>
            <a:endParaRPr lang="es-ES" altLang="es-ES_tradnl" sz="2000" dirty="0"/>
          </a:p>
          <a:p>
            <a:pPr>
              <a:lnSpc>
                <a:spcPct val="90000"/>
              </a:lnSpc>
            </a:pPr>
            <a:r>
              <a:rPr lang="es-ES" altLang="es-ES_tradnl" sz="2000" dirty="0" err="1"/>
              <a:t>LeakyReLU</a:t>
            </a:r>
            <a:r>
              <a:rPr lang="es-ES" altLang="es-ES_tradnl" sz="2000" dirty="0"/>
              <a:t> </a:t>
            </a:r>
          </a:p>
          <a:p>
            <a:pPr>
              <a:lnSpc>
                <a:spcPct val="90000"/>
              </a:lnSpc>
            </a:pPr>
            <a:endParaRPr lang="es-ES" altLang="es-ES_tradnl" sz="2000" dirty="0"/>
          </a:p>
          <a:p>
            <a:pPr marL="0" indent="0">
              <a:lnSpc>
                <a:spcPct val="90000"/>
              </a:lnSpc>
              <a:buNone/>
            </a:pPr>
            <a:endParaRPr lang="es-ES" altLang="es-ES_tradnl" sz="2000" dirty="0"/>
          </a:p>
          <a:p>
            <a:pPr lvl="2">
              <a:lnSpc>
                <a:spcPct val="90000"/>
              </a:lnSpc>
              <a:buFontTx/>
              <a:buNone/>
            </a:pPr>
            <a:endParaRPr lang="es-ES" altLang="es-ES_tradnl" sz="1600" dirty="0"/>
          </a:p>
          <a:p>
            <a:pPr>
              <a:lnSpc>
                <a:spcPct val="90000"/>
              </a:lnSpc>
            </a:pPr>
            <a:endParaRPr lang="es-ES" altLang="es-ES_tradnl" sz="1600" dirty="0"/>
          </a:p>
        </p:txBody>
      </p:sp>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s-ES" sz="2400" dirty="0">
                <a:solidFill>
                  <a:schemeClr val="tx2"/>
                </a:solidFill>
              </a:rPr>
              <a:t>Funciones de activación</a:t>
            </a:r>
          </a:p>
        </p:txBody>
      </p:sp>
      <p:pic>
        <p:nvPicPr>
          <p:cNvPr id="5" name="Imagen 4" descr="Imagen que contiene shoji&#10;&#10;Descripción generada con confianza muy alta">
            <a:extLst>
              <a:ext uri="{FF2B5EF4-FFF2-40B4-BE49-F238E27FC236}">
                <a16:creationId xmlns:a16="http://schemas.microsoft.com/office/drawing/2014/main" id="{FD48D4DF-3938-4F8F-A8ED-2C441F566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600586"/>
            <a:ext cx="1804794" cy="1800225"/>
          </a:xfrm>
          <a:prstGeom prst="rect">
            <a:avLst/>
          </a:prstGeom>
        </p:spPr>
      </p:pic>
      <p:pic>
        <p:nvPicPr>
          <p:cNvPr id="9" name="Imagen 8">
            <a:extLst>
              <a:ext uri="{FF2B5EF4-FFF2-40B4-BE49-F238E27FC236}">
                <a16:creationId xmlns:a16="http://schemas.microsoft.com/office/drawing/2014/main" id="{2F0D2D00-FADA-4EBB-8CBD-EA5934C20660}"/>
              </a:ext>
            </a:extLst>
          </p:cNvPr>
          <p:cNvPicPr>
            <a:picLocks noChangeAspect="1"/>
          </p:cNvPicPr>
          <p:nvPr/>
        </p:nvPicPr>
        <p:blipFill>
          <a:blip r:embed="rId4"/>
          <a:stretch>
            <a:fillRect/>
          </a:stretch>
        </p:blipFill>
        <p:spPr>
          <a:xfrm>
            <a:off x="3657600" y="1962150"/>
            <a:ext cx="2581275" cy="857250"/>
          </a:xfrm>
          <a:prstGeom prst="rect">
            <a:avLst/>
          </a:prstGeom>
        </p:spPr>
      </p:pic>
      <p:pic>
        <p:nvPicPr>
          <p:cNvPr id="11" name="Imagen 10" descr="Imagen que contiene texto&#10;&#10;Descripción generada con confianza alta">
            <a:extLst>
              <a:ext uri="{FF2B5EF4-FFF2-40B4-BE49-F238E27FC236}">
                <a16:creationId xmlns:a16="http://schemas.microsoft.com/office/drawing/2014/main" id="{58357C0F-1287-4E54-ACCC-8AF5DF0D48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97746" y="4258817"/>
            <a:ext cx="2055116" cy="2055116"/>
          </a:xfrm>
          <a:prstGeom prst="rect">
            <a:avLst/>
          </a:prstGeom>
        </p:spPr>
      </p:pic>
      <p:pic>
        <p:nvPicPr>
          <p:cNvPr id="12" name="Imagen 11">
            <a:extLst>
              <a:ext uri="{FF2B5EF4-FFF2-40B4-BE49-F238E27FC236}">
                <a16:creationId xmlns:a16="http://schemas.microsoft.com/office/drawing/2014/main" id="{5C506EB9-0C92-424B-923E-B67999D10B2D}"/>
              </a:ext>
            </a:extLst>
          </p:cNvPr>
          <p:cNvPicPr>
            <a:picLocks noChangeAspect="1"/>
          </p:cNvPicPr>
          <p:nvPr/>
        </p:nvPicPr>
        <p:blipFill>
          <a:blip r:embed="rId6"/>
          <a:stretch>
            <a:fillRect/>
          </a:stretch>
        </p:blipFill>
        <p:spPr>
          <a:xfrm>
            <a:off x="3962400" y="4648200"/>
            <a:ext cx="2409825" cy="895350"/>
          </a:xfrm>
          <a:prstGeom prst="rect">
            <a:avLst/>
          </a:prstGeom>
        </p:spPr>
      </p:pic>
      <p:sp>
        <p:nvSpPr>
          <p:cNvPr id="8" name="CuadroTexto 7">
            <a:extLst>
              <a:ext uri="{FF2B5EF4-FFF2-40B4-BE49-F238E27FC236}">
                <a16:creationId xmlns:a16="http://schemas.microsoft.com/office/drawing/2014/main" id="{881CA86E-0160-4D13-9F2D-7CD5B37CD42C}"/>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10" name="Grupo 9">
            <a:extLst>
              <a:ext uri="{FF2B5EF4-FFF2-40B4-BE49-F238E27FC236}">
                <a16:creationId xmlns:a16="http://schemas.microsoft.com/office/drawing/2014/main" id="{6EAE1948-4441-430C-BF8E-7C0D03D11E28}"/>
              </a:ext>
            </a:extLst>
          </p:cNvPr>
          <p:cNvGrpSpPr/>
          <p:nvPr/>
        </p:nvGrpSpPr>
        <p:grpSpPr>
          <a:xfrm>
            <a:off x="7391400" y="202226"/>
            <a:ext cx="1200970" cy="712174"/>
            <a:chOff x="3657600" y="3799820"/>
            <a:chExt cx="2457765" cy="1600200"/>
          </a:xfrm>
        </p:grpSpPr>
        <p:pic>
          <p:nvPicPr>
            <p:cNvPr id="13" name="Picture 2" descr="Resultado de imagen de neural net">
              <a:extLst>
                <a:ext uri="{FF2B5EF4-FFF2-40B4-BE49-F238E27FC236}">
                  <a16:creationId xmlns:a16="http://schemas.microsoft.com/office/drawing/2014/main" id="{667FFFBB-8B9C-42A3-92A0-843A9DAC14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E1A74A3C-DC41-475D-BA29-A8CA93CE7CF3}"/>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727424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a:xfrm>
            <a:off x="266700" y="1143000"/>
            <a:ext cx="8610600" cy="5486400"/>
          </a:xfrm>
        </p:spPr>
        <p:txBody>
          <a:bodyPr/>
          <a:lstStyle/>
          <a:p>
            <a:pPr>
              <a:lnSpc>
                <a:spcPct val="90000"/>
              </a:lnSpc>
            </a:pPr>
            <a:r>
              <a:rPr lang="es-ES" altLang="es-ES_tradnl" sz="2000" dirty="0" err="1"/>
              <a:t>Sigmoid</a:t>
            </a:r>
            <a:endParaRPr lang="es-ES" altLang="es-ES_tradnl" sz="2000" dirty="0"/>
          </a:p>
          <a:p>
            <a:pPr>
              <a:lnSpc>
                <a:spcPct val="90000"/>
              </a:lnSpc>
            </a:pPr>
            <a:endParaRPr lang="es-ES" altLang="es-ES_tradnl" sz="2000" dirty="0"/>
          </a:p>
          <a:p>
            <a:pPr>
              <a:lnSpc>
                <a:spcPct val="90000"/>
              </a:lnSpc>
            </a:pPr>
            <a:endParaRPr lang="es-ES" altLang="es-ES_tradnl" sz="2000" dirty="0"/>
          </a:p>
          <a:p>
            <a:pPr>
              <a:lnSpc>
                <a:spcPct val="90000"/>
              </a:lnSpc>
            </a:pPr>
            <a:endParaRPr lang="es-ES" altLang="es-ES_tradnl" sz="2000" dirty="0"/>
          </a:p>
          <a:p>
            <a:pPr>
              <a:lnSpc>
                <a:spcPct val="90000"/>
              </a:lnSpc>
            </a:pPr>
            <a:endParaRPr lang="es-ES" altLang="es-ES_tradnl" sz="2000" dirty="0"/>
          </a:p>
          <a:p>
            <a:pPr>
              <a:lnSpc>
                <a:spcPct val="90000"/>
              </a:lnSpc>
            </a:pPr>
            <a:endParaRPr lang="es-ES" altLang="es-ES_tradnl" sz="2000" dirty="0"/>
          </a:p>
          <a:p>
            <a:pPr>
              <a:lnSpc>
                <a:spcPct val="90000"/>
              </a:lnSpc>
            </a:pPr>
            <a:endParaRPr lang="es-ES" altLang="es-ES_tradnl" sz="2000" dirty="0"/>
          </a:p>
          <a:p>
            <a:pPr>
              <a:lnSpc>
                <a:spcPct val="90000"/>
              </a:lnSpc>
            </a:pPr>
            <a:r>
              <a:rPr lang="es-ES" altLang="es-ES_tradnl" sz="2000" dirty="0" err="1"/>
              <a:t>Tanh</a:t>
            </a:r>
            <a:endParaRPr lang="es-ES" altLang="es-ES_tradnl" sz="2000" dirty="0"/>
          </a:p>
          <a:p>
            <a:pPr>
              <a:lnSpc>
                <a:spcPct val="90000"/>
              </a:lnSpc>
            </a:pPr>
            <a:endParaRPr lang="es-ES" altLang="es-ES_tradnl" sz="2000" dirty="0"/>
          </a:p>
          <a:p>
            <a:pPr marL="0" indent="0">
              <a:lnSpc>
                <a:spcPct val="90000"/>
              </a:lnSpc>
              <a:buNone/>
            </a:pPr>
            <a:endParaRPr lang="es-ES" altLang="es-ES_tradnl" sz="2000" dirty="0"/>
          </a:p>
          <a:p>
            <a:pPr lvl="2">
              <a:lnSpc>
                <a:spcPct val="90000"/>
              </a:lnSpc>
              <a:buFontTx/>
              <a:buNone/>
            </a:pPr>
            <a:endParaRPr lang="es-ES" altLang="es-ES_tradnl" sz="1600" dirty="0"/>
          </a:p>
          <a:p>
            <a:pPr>
              <a:lnSpc>
                <a:spcPct val="90000"/>
              </a:lnSpc>
            </a:pPr>
            <a:endParaRPr lang="es-ES" altLang="es-ES_tradnl" sz="1600" dirty="0"/>
          </a:p>
        </p:txBody>
      </p:sp>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s-ES" sz="2400" dirty="0">
                <a:solidFill>
                  <a:schemeClr val="tx2"/>
                </a:solidFill>
              </a:rPr>
              <a:t>Funciones de activación</a:t>
            </a:r>
          </a:p>
        </p:txBody>
      </p:sp>
      <p:pic>
        <p:nvPicPr>
          <p:cNvPr id="3" name="Imagen 2">
            <a:extLst>
              <a:ext uri="{FF2B5EF4-FFF2-40B4-BE49-F238E27FC236}">
                <a16:creationId xmlns:a16="http://schemas.microsoft.com/office/drawing/2014/main" id="{1B85C715-FC04-4FCE-B301-438CB5A12D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800" y="1748023"/>
            <a:ext cx="1761300" cy="1624012"/>
          </a:xfrm>
          <a:prstGeom prst="rect">
            <a:avLst/>
          </a:prstGeom>
        </p:spPr>
      </p:pic>
      <p:pic>
        <p:nvPicPr>
          <p:cNvPr id="6" name="Imagen 5">
            <a:extLst>
              <a:ext uri="{FF2B5EF4-FFF2-40B4-BE49-F238E27FC236}">
                <a16:creationId xmlns:a16="http://schemas.microsoft.com/office/drawing/2014/main" id="{FDCA0287-4209-4BB0-B815-71348EC30C07}"/>
              </a:ext>
            </a:extLst>
          </p:cNvPr>
          <p:cNvPicPr>
            <a:picLocks noChangeAspect="1"/>
          </p:cNvPicPr>
          <p:nvPr/>
        </p:nvPicPr>
        <p:blipFill>
          <a:blip r:embed="rId4"/>
          <a:stretch>
            <a:fillRect/>
          </a:stretch>
        </p:blipFill>
        <p:spPr>
          <a:xfrm>
            <a:off x="3962400" y="1981200"/>
            <a:ext cx="2000250" cy="914400"/>
          </a:xfrm>
          <a:prstGeom prst="rect">
            <a:avLst/>
          </a:prstGeom>
        </p:spPr>
      </p:pic>
      <p:pic>
        <p:nvPicPr>
          <p:cNvPr id="8" name="Imagen 7" descr="Imagen que contiene objeto&#10;&#10;Descripción generada con confianza alta">
            <a:extLst>
              <a:ext uri="{FF2B5EF4-FFF2-40B4-BE49-F238E27FC236}">
                <a16:creationId xmlns:a16="http://schemas.microsoft.com/office/drawing/2014/main" id="{6504006F-B322-4090-9864-2C2A3E515B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1500" y="4191000"/>
            <a:ext cx="1972500" cy="1972500"/>
          </a:xfrm>
          <a:prstGeom prst="rect">
            <a:avLst/>
          </a:prstGeom>
        </p:spPr>
      </p:pic>
      <p:pic>
        <p:nvPicPr>
          <p:cNvPr id="10" name="Imagen 9">
            <a:extLst>
              <a:ext uri="{FF2B5EF4-FFF2-40B4-BE49-F238E27FC236}">
                <a16:creationId xmlns:a16="http://schemas.microsoft.com/office/drawing/2014/main" id="{17F1FA2D-45D6-48BC-934A-26BAD661D4BD}"/>
              </a:ext>
            </a:extLst>
          </p:cNvPr>
          <p:cNvPicPr>
            <a:picLocks noChangeAspect="1"/>
          </p:cNvPicPr>
          <p:nvPr/>
        </p:nvPicPr>
        <p:blipFill>
          <a:blip r:embed="rId6"/>
          <a:stretch>
            <a:fillRect/>
          </a:stretch>
        </p:blipFill>
        <p:spPr>
          <a:xfrm>
            <a:off x="4267200" y="4777200"/>
            <a:ext cx="2152650" cy="800100"/>
          </a:xfrm>
          <a:prstGeom prst="rect">
            <a:avLst/>
          </a:prstGeom>
        </p:spPr>
      </p:pic>
      <p:sp>
        <p:nvSpPr>
          <p:cNvPr id="9" name="CuadroTexto 8">
            <a:extLst>
              <a:ext uri="{FF2B5EF4-FFF2-40B4-BE49-F238E27FC236}">
                <a16:creationId xmlns:a16="http://schemas.microsoft.com/office/drawing/2014/main" id="{8F071FCB-A7B4-45F1-A749-EA61E254B6E0}"/>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11" name="Grupo 10">
            <a:extLst>
              <a:ext uri="{FF2B5EF4-FFF2-40B4-BE49-F238E27FC236}">
                <a16:creationId xmlns:a16="http://schemas.microsoft.com/office/drawing/2014/main" id="{F23D95FA-C4A7-45FB-9B9B-BE28CAF2B5D1}"/>
              </a:ext>
            </a:extLst>
          </p:cNvPr>
          <p:cNvGrpSpPr/>
          <p:nvPr/>
        </p:nvGrpSpPr>
        <p:grpSpPr>
          <a:xfrm>
            <a:off x="7391400" y="202226"/>
            <a:ext cx="1200970" cy="712174"/>
            <a:chOff x="3657600" y="3799820"/>
            <a:chExt cx="2457765" cy="1600200"/>
          </a:xfrm>
        </p:grpSpPr>
        <p:pic>
          <p:nvPicPr>
            <p:cNvPr id="12" name="Picture 2" descr="Resultado de imagen de neural net">
              <a:extLst>
                <a:ext uri="{FF2B5EF4-FFF2-40B4-BE49-F238E27FC236}">
                  <a16:creationId xmlns:a16="http://schemas.microsoft.com/office/drawing/2014/main" id="{77B1764F-B7AF-41FC-A713-81766635B7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a:extLst>
                <a:ext uri="{FF2B5EF4-FFF2-40B4-BE49-F238E27FC236}">
                  <a16:creationId xmlns:a16="http://schemas.microsoft.com/office/drawing/2014/main" id="{ED2E1334-9A33-4C68-9B8D-086795B5EDB2}"/>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732187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a:xfrm>
            <a:off x="266700" y="1143000"/>
            <a:ext cx="8610600" cy="5486400"/>
          </a:xfrm>
        </p:spPr>
        <p:txBody>
          <a:bodyPr/>
          <a:lstStyle/>
          <a:p>
            <a:pPr>
              <a:lnSpc>
                <a:spcPct val="90000"/>
              </a:lnSpc>
            </a:pPr>
            <a:r>
              <a:rPr lang="es-ES" altLang="es-ES_tradnl" sz="2000" dirty="0"/>
              <a:t>Softmax</a:t>
            </a:r>
          </a:p>
          <a:p>
            <a:pPr lvl="1">
              <a:lnSpc>
                <a:spcPct val="90000"/>
              </a:lnSpc>
            </a:pPr>
            <a:r>
              <a:rPr lang="es-ES" altLang="es-ES_tradnl" sz="1600" dirty="0"/>
              <a:t>Es diferente a las anteriores, su objetivo es transformar las salidas de n neuronas con valores cualesquiera en salidas equivalentes normalizadas como si fueran una distribución de probabilidad. Se utiliza en la capa de salida de la red para clasificación multinomial (categórica con mas de dos valores).</a:t>
            </a:r>
          </a:p>
          <a:p>
            <a:pPr>
              <a:lnSpc>
                <a:spcPct val="90000"/>
              </a:lnSpc>
            </a:pPr>
            <a:endParaRPr lang="es-ES" altLang="es-ES_tradnl" sz="2000" dirty="0"/>
          </a:p>
          <a:p>
            <a:pPr>
              <a:lnSpc>
                <a:spcPct val="90000"/>
              </a:lnSpc>
            </a:pPr>
            <a:endParaRPr lang="es-ES" altLang="es-ES_tradnl" sz="2000" dirty="0"/>
          </a:p>
          <a:p>
            <a:pPr>
              <a:lnSpc>
                <a:spcPct val="90000"/>
              </a:lnSpc>
            </a:pPr>
            <a:endParaRPr lang="es-ES" altLang="es-ES_tradnl" sz="2000" dirty="0"/>
          </a:p>
          <a:p>
            <a:pPr>
              <a:lnSpc>
                <a:spcPct val="90000"/>
              </a:lnSpc>
            </a:pPr>
            <a:endParaRPr lang="es-ES" altLang="es-ES_tradnl" sz="2000" dirty="0"/>
          </a:p>
          <a:p>
            <a:pPr>
              <a:lnSpc>
                <a:spcPct val="90000"/>
              </a:lnSpc>
            </a:pPr>
            <a:endParaRPr lang="es-ES" altLang="es-ES_tradnl" sz="2000" dirty="0"/>
          </a:p>
          <a:p>
            <a:pPr>
              <a:lnSpc>
                <a:spcPct val="90000"/>
              </a:lnSpc>
            </a:pPr>
            <a:endParaRPr lang="es-ES" altLang="es-ES_tradnl" sz="2000" dirty="0"/>
          </a:p>
          <a:p>
            <a:pPr>
              <a:lnSpc>
                <a:spcPct val="90000"/>
              </a:lnSpc>
            </a:pPr>
            <a:endParaRPr lang="es-ES" altLang="es-ES_tradnl" sz="2000" dirty="0"/>
          </a:p>
          <a:p>
            <a:pPr marL="0" indent="0">
              <a:lnSpc>
                <a:spcPct val="90000"/>
              </a:lnSpc>
              <a:buNone/>
            </a:pPr>
            <a:endParaRPr lang="es-ES" altLang="es-ES_tradnl" sz="2000" dirty="0"/>
          </a:p>
          <a:p>
            <a:pPr lvl="2">
              <a:lnSpc>
                <a:spcPct val="90000"/>
              </a:lnSpc>
              <a:buFontTx/>
              <a:buNone/>
            </a:pPr>
            <a:endParaRPr lang="es-ES" altLang="es-ES_tradnl" sz="1600" dirty="0"/>
          </a:p>
          <a:p>
            <a:pPr>
              <a:lnSpc>
                <a:spcPct val="90000"/>
              </a:lnSpc>
            </a:pPr>
            <a:endParaRPr lang="es-ES" altLang="es-ES_tradnl" sz="1600" dirty="0"/>
          </a:p>
        </p:txBody>
      </p:sp>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s-ES" sz="2400" dirty="0">
                <a:solidFill>
                  <a:schemeClr val="tx2"/>
                </a:solidFill>
              </a:rPr>
              <a:t>Funciones de activación</a:t>
            </a:r>
          </a:p>
        </p:txBody>
      </p:sp>
      <p:pic>
        <p:nvPicPr>
          <p:cNvPr id="5" name="Imagen 4" descr="Imagen que contiene objeto&#10;&#10;Descripción generada con confianza muy alta">
            <a:extLst>
              <a:ext uri="{FF2B5EF4-FFF2-40B4-BE49-F238E27FC236}">
                <a16:creationId xmlns:a16="http://schemas.microsoft.com/office/drawing/2014/main" id="{C27EC2A6-408F-44D2-A587-117F9213D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2926747"/>
            <a:ext cx="4005943" cy="2057400"/>
          </a:xfrm>
          <a:prstGeom prst="rect">
            <a:avLst/>
          </a:prstGeom>
        </p:spPr>
      </p:pic>
      <p:sp>
        <p:nvSpPr>
          <p:cNvPr id="11" name="Rectángulo 10">
            <a:extLst>
              <a:ext uri="{FF2B5EF4-FFF2-40B4-BE49-F238E27FC236}">
                <a16:creationId xmlns:a16="http://schemas.microsoft.com/office/drawing/2014/main" id="{7CAFE56B-1D7B-44B8-B18C-BAA201C0AAF1}"/>
              </a:ext>
            </a:extLst>
          </p:cNvPr>
          <p:cNvSpPr/>
          <p:nvPr/>
        </p:nvSpPr>
        <p:spPr>
          <a:xfrm>
            <a:off x="152400" y="6383179"/>
            <a:ext cx="8839200" cy="246221"/>
          </a:xfrm>
          <a:prstGeom prst="rect">
            <a:avLst/>
          </a:prstGeom>
        </p:spPr>
        <p:txBody>
          <a:bodyPr wrap="square">
            <a:spAutoFit/>
          </a:bodyPr>
          <a:lstStyle/>
          <a:p>
            <a:r>
              <a:rPr lang="es-ES" sz="1000" dirty="0" err="1">
                <a:hlinkClick r:id="rId4"/>
              </a:rPr>
              <a:t>Udacity</a:t>
            </a:r>
            <a:r>
              <a:rPr lang="es-ES" sz="1000" dirty="0">
                <a:hlinkClick r:id="rId4"/>
              </a:rPr>
              <a:t> https://www.youtube.com/watch?v=tRsSi_sqXjI&amp;index=9&amp;list=PLAwxTw4SYaPn_OWPFT9ulXLuQrImzHfOV</a:t>
            </a:r>
            <a:r>
              <a:rPr lang="es-ES" sz="1000" dirty="0"/>
              <a:t> </a:t>
            </a:r>
          </a:p>
        </p:txBody>
      </p:sp>
      <p:sp>
        <p:nvSpPr>
          <p:cNvPr id="6" name="CuadroTexto 5">
            <a:extLst>
              <a:ext uri="{FF2B5EF4-FFF2-40B4-BE49-F238E27FC236}">
                <a16:creationId xmlns:a16="http://schemas.microsoft.com/office/drawing/2014/main" id="{253BC69E-3E3B-454F-BEAA-CD9B174AC057}"/>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7" name="Grupo 6">
            <a:extLst>
              <a:ext uri="{FF2B5EF4-FFF2-40B4-BE49-F238E27FC236}">
                <a16:creationId xmlns:a16="http://schemas.microsoft.com/office/drawing/2014/main" id="{3EFA2C3F-7B13-4125-AF1D-B42A8641E9E0}"/>
              </a:ext>
            </a:extLst>
          </p:cNvPr>
          <p:cNvGrpSpPr/>
          <p:nvPr/>
        </p:nvGrpSpPr>
        <p:grpSpPr>
          <a:xfrm>
            <a:off x="7391400" y="202226"/>
            <a:ext cx="1200970" cy="712174"/>
            <a:chOff x="3657600" y="3799820"/>
            <a:chExt cx="2457765" cy="1600200"/>
          </a:xfrm>
        </p:grpSpPr>
        <p:pic>
          <p:nvPicPr>
            <p:cNvPr id="8" name="Picture 2" descr="Resultado de imagen de neural net">
              <a:extLst>
                <a:ext uri="{FF2B5EF4-FFF2-40B4-BE49-F238E27FC236}">
                  <a16:creationId xmlns:a16="http://schemas.microsoft.com/office/drawing/2014/main" id="{26081839-AFD2-401D-A082-BD917AEE2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7105A687-16C9-4806-B9E4-9DFA3EB07138}"/>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044382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a:xfrm>
            <a:off x="266700" y="1143000"/>
            <a:ext cx="8610600" cy="5486400"/>
          </a:xfrm>
        </p:spPr>
        <p:txBody>
          <a:bodyPr/>
          <a:lstStyle/>
          <a:p>
            <a:pPr>
              <a:lnSpc>
                <a:spcPct val="90000"/>
              </a:lnSpc>
            </a:pPr>
            <a:r>
              <a:rPr lang="es-ES" altLang="es-ES_tradnl" sz="1800" dirty="0"/>
              <a:t>Cross </a:t>
            </a:r>
            <a:r>
              <a:rPr lang="es-ES" altLang="es-ES_tradnl" sz="1800" dirty="0" err="1"/>
              <a:t>Entropy</a:t>
            </a:r>
            <a:r>
              <a:rPr lang="es-ES" altLang="es-ES_tradnl" sz="1800" dirty="0"/>
              <a:t> (multinomial), también se llama </a:t>
            </a:r>
            <a:r>
              <a:rPr lang="es-ES" altLang="es-ES_tradnl" sz="1800" dirty="0" err="1"/>
              <a:t>Categorical</a:t>
            </a:r>
            <a:r>
              <a:rPr lang="es-ES" altLang="es-ES_tradnl" sz="1800" dirty="0"/>
              <a:t> Cross </a:t>
            </a:r>
            <a:r>
              <a:rPr lang="es-ES" altLang="es-ES_tradnl" sz="1800" dirty="0" err="1"/>
              <a:t>Entropy</a:t>
            </a:r>
            <a:endParaRPr lang="es-ES" altLang="es-ES_tradnl" sz="1800" dirty="0"/>
          </a:p>
          <a:p>
            <a:pPr>
              <a:lnSpc>
                <a:spcPct val="90000"/>
              </a:lnSpc>
            </a:pPr>
            <a:endParaRPr lang="es-ES" altLang="es-ES_tradnl" sz="1800" dirty="0"/>
          </a:p>
          <a:p>
            <a:pPr>
              <a:lnSpc>
                <a:spcPct val="90000"/>
              </a:lnSpc>
            </a:pPr>
            <a:endParaRPr lang="es-ES" altLang="es-ES_tradnl" sz="1800" dirty="0"/>
          </a:p>
          <a:p>
            <a:pPr>
              <a:lnSpc>
                <a:spcPct val="90000"/>
              </a:lnSpc>
            </a:pPr>
            <a:endParaRPr lang="es-ES" altLang="es-ES_tradnl" sz="1800" dirty="0"/>
          </a:p>
          <a:p>
            <a:pPr>
              <a:lnSpc>
                <a:spcPct val="90000"/>
              </a:lnSpc>
            </a:pPr>
            <a:r>
              <a:rPr lang="es-ES" altLang="es-ES_tradnl" sz="1800" dirty="0"/>
              <a:t>Log Loss (binaria)</a:t>
            </a:r>
          </a:p>
          <a:p>
            <a:pPr>
              <a:lnSpc>
                <a:spcPct val="90000"/>
              </a:lnSpc>
            </a:pPr>
            <a:endParaRPr lang="es-ES" altLang="es-ES_tradnl" sz="1800" dirty="0"/>
          </a:p>
          <a:p>
            <a:pPr>
              <a:lnSpc>
                <a:spcPct val="90000"/>
              </a:lnSpc>
            </a:pPr>
            <a:endParaRPr lang="es-ES" altLang="es-ES_tradnl" sz="1800" dirty="0"/>
          </a:p>
          <a:p>
            <a:pPr>
              <a:lnSpc>
                <a:spcPct val="90000"/>
              </a:lnSpc>
            </a:pPr>
            <a:endParaRPr lang="es-ES" altLang="es-ES_tradnl" sz="1800" dirty="0"/>
          </a:p>
          <a:p>
            <a:pPr>
              <a:lnSpc>
                <a:spcPct val="90000"/>
              </a:lnSpc>
            </a:pPr>
            <a:r>
              <a:rPr lang="en-US" sz="1800" dirty="0" err="1"/>
              <a:t>Kullback</a:t>
            </a:r>
            <a:r>
              <a:rPr lang="en-US" sz="1800" dirty="0"/>
              <a:t> </a:t>
            </a:r>
            <a:r>
              <a:rPr lang="en-US" sz="1800" dirty="0" err="1"/>
              <a:t>Leibler</a:t>
            </a:r>
            <a:r>
              <a:rPr lang="en-US" sz="1800" dirty="0"/>
              <a:t> (KL) Divergence</a:t>
            </a:r>
          </a:p>
          <a:p>
            <a:pPr>
              <a:lnSpc>
                <a:spcPct val="90000"/>
              </a:lnSpc>
            </a:pPr>
            <a:endParaRPr lang="es-ES" altLang="es-ES_tradnl" sz="1800" dirty="0"/>
          </a:p>
          <a:p>
            <a:pPr marL="0" indent="0">
              <a:lnSpc>
                <a:spcPct val="90000"/>
              </a:lnSpc>
              <a:buNone/>
            </a:pPr>
            <a:endParaRPr lang="es-ES" altLang="es-ES_tradnl" sz="2000" dirty="0"/>
          </a:p>
          <a:p>
            <a:pPr lvl="2">
              <a:lnSpc>
                <a:spcPct val="90000"/>
              </a:lnSpc>
              <a:buFontTx/>
              <a:buNone/>
            </a:pPr>
            <a:endParaRPr lang="es-ES" altLang="es-ES_tradnl" sz="1600" dirty="0"/>
          </a:p>
          <a:p>
            <a:pPr>
              <a:lnSpc>
                <a:spcPct val="90000"/>
              </a:lnSpc>
            </a:pPr>
            <a:endParaRPr lang="es-ES" altLang="es-ES_tradnl" sz="1600" dirty="0"/>
          </a:p>
        </p:txBody>
      </p:sp>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s-ES" sz="2400" dirty="0">
                <a:solidFill>
                  <a:schemeClr val="tx2"/>
                </a:solidFill>
              </a:rPr>
              <a:t>Funciones de coste</a:t>
            </a:r>
          </a:p>
        </p:txBody>
      </p:sp>
      <p:sp>
        <p:nvSpPr>
          <p:cNvPr id="3" name="CuadroTexto 2">
            <a:extLst>
              <a:ext uri="{FF2B5EF4-FFF2-40B4-BE49-F238E27FC236}">
                <a16:creationId xmlns:a16="http://schemas.microsoft.com/office/drawing/2014/main" id="{CA459965-3027-45FA-85F3-7323253132EE}"/>
              </a:ext>
            </a:extLst>
          </p:cNvPr>
          <p:cNvSpPr txBox="1"/>
          <p:nvPr/>
        </p:nvSpPr>
        <p:spPr>
          <a:xfrm>
            <a:off x="3946234" y="615434"/>
            <a:ext cx="1627369" cy="400110"/>
          </a:xfrm>
          <a:prstGeom prst="rect">
            <a:avLst/>
          </a:prstGeom>
          <a:noFill/>
        </p:spPr>
        <p:txBody>
          <a:bodyPr wrap="none" rtlCol="0">
            <a:spAutoFit/>
          </a:bodyPr>
          <a:lstStyle/>
          <a:p>
            <a:r>
              <a:rPr lang="es-ES" sz="2000" dirty="0"/>
              <a:t>Clasificación</a:t>
            </a:r>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32E0E1F0-5AD4-40D1-93C1-DF926FECB0F8}"/>
                  </a:ext>
                </a:extLst>
              </p:cNvPr>
              <p:cNvSpPr txBox="1"/>
              <p:nvPr/>
            </p:nvSpPr>
            <p:spPr>
              <a:xfrm>
                <a:off x="1905000" y="1653922"/>
                <a:ext cx="3047999" cy="7000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sz="1600" b="1" i="1" smtClean="0">
                          <a:latin typeface="Cambria Math" panose="02040503050406030204" pitchFamily="18" charset="0"/>
                          <a:ea typeface="Cambria Math" panose="02040503050406030204" pitchFamily="18" charset="0"/>
                        </a:rPr>
                        <m:t>𝓛</m:t>
                      </m:r>
                      <m:r>
                        <a:rPr lang="es-ES" sz="1600" b="0" i="1" smtClean="0">
                          <a:latin typeface="Cambria Math" panose="02040503050406030204" pitchFamily="18" charset="0"/>
                          <a:ea typeface="Cambria Math" panose="02040503050406030204" pitchFamily="18" charset="0"/>
                        </a:rPr>
                        <m:t>=− </m:t>
                      </m:r>
                      <m:f>
                        <m:fPr>
                          <m:ctrlPr>
                            <a:rPr lang="es-ES" sz="1600" b="0" i="1" smtClean="0">
                              <a:latin typeface="Cambria Math" panose="02040503050406030204" pitchFamily="18" charset="0"/>
                              <a:ea typeface="Cambria Math" panose="02040503050406030204" pitchFamily="18" charset="0"/>
                            </a:rPr>
                          </m:ctrlPr>
                        </m:fPr>
                        <m:num>
                          <m:r>
                            <a:rPr lang="es-ES" sz="1600" b="0" i="1" smtClean="0">
                              <a:latin typeface="Cambria Math" panose="02040503050406030204" pitchFamily="18" charset="0"/>
                              <a:ea typeface="Cambria Math" panose="02040503050406030204" pitchFamily="18" charset="0"/>
                            </a:rPr>
                            <m:t>1</m:t>
                          </m:r>
                        </m:num>
                        <m:den>
                          <m:r>
                            <a:rPr lang="es-ES" sz="1600" b="0" i="1" smtClean="0">
                              <a:latin typeface="Cambria Math" panose="02040503050406030204" pitchFamily="18" charset="0"/>
                              <a:ea typeface="Cambria Math" panose="02040503050406030204" pitchFamily="18" charset="0"/>
                            </a:rPr>
                            <m:t>𝑛</m:t>
                          </m:r>
                        </m:den>
                      </m:f>
                      <m:nary>
                        <m:naryPr>
                          <m:chr m:val="∑"/>
                          <m:ctrlPr>
                            <a:rPr lang="es-ES" sz="1600" b="0" i="1" smtClean="0">
                              <a:latin typeface="Cambria Math" panose="02040503050406030204" pitchFamily="18" charset="0"/>
                              <a:ea typeface="Cambria Math" panose="02040503050406030204" pitchFamily="18" charset="0"/>
                            </a:rPr>
                          </m:ctrlPr>
                        </m:naryPr>
                        <m:sub>
                          <m:r>
                            <m:rPr>
                              <m:brk m:alnAt="23"/>
                            </m:rPr>
                            <a:rPr lang="es-ES" sz="1600" b="0" i="1" smtClean="0">
                              <a:latin typeface="Cambria Math" panose="02040503050406030204" pitchFamily="18" charset="0"/>
                              <a:ea typeface="Cambria Math" panose="02040503050406030204" pitchFamily="18" charset="0"/>
                            </a:rPr>
                            <m:t>𝑖</m:t>
                          </m:r>
                          <m:r>
                            <a:rPr lang="es-ES" sz="1600" b="0" i="1" smtClean="0">
                              <a:latin typeface="Cambria Math" panose="02040503050406030204" pitchFamily="18" charset="0"/>
                              <a:ea typeface="Cambria Math" panose="02040503050406030204" pitchFamily="18" charset="0"/>
                            </a:rPr>
                            <m:t>=1</m:t>
                          </m:r>
                        </m:sub>
                        <m:sup>
                          <m:r>
                            <a:rPr lang="es-ES" sz="1600" b="0" i="1" smtClean="0">
                              <a:latin typeface="Cambria Math" panose="02040503050406030204" pitchFamily="18" charset="0"/>
                              <a:ea typeface="Cambria Math" panose="02040503050406030204" pitchFamily="18" charset="0"/>
                            </a:rPr>
                            <m:t>𝑛</m:t>
                          </m:r>
                        </m:sup>
                        <m:e>
                          <m:nary>
                            <m:naryPr>
                              <m:chr m:val="∑"/>
                              <m:supHide m:val="on"/>
                              <m:ctrlPr>
                                <a:rPr lang="es-ES" sz="1600" i="1">
                                  <a:latin typeface="Cambria Math" panose="02040503050406030204" pitchFamily="18" charset="0"/>
                                  <a:ea typeface="Cambria Math" panose="02040503050406030204" pitchFamily="18" charset="0"/>
                                </a:rPr>
                              </m:ctrlPr>
                            </m:naryPr>
                            <m:sub>
                              <m:r>
                                <m:rPr>
                                  <m:brk m:alnAt="7"/>
                                </m:rPr>
                                <a:rPr lang="es-ES" sz="1600" i="1">
                                  <a:latin typeface="Cambria Math" panose="02040503050406030204" pitchFamily="18" charset="0"/>
                                  <a:ea typeface="Cambria Math" panose="02040503050406030204" pitchFamily="18" charset="0"/>
                                </a:rPr>
                                <m:t>𝑗</m:t>
                              </m:r>
                            </m:sub>
                            <m:sup/>
                            <m:e>
                              <m:sSup>
                                <m:sSupPr>
                                  <m:ctrlPr>
                                    <a:rPr lang="es-ES" sz="1600" i="1">
                                      <a:latin typeface="Cambria Math" panose="02040503050406030204" pitchFamily="18" charset="0"/>
                                      <a:ea typeface="Cambria Math" panose="02040503050406030204" pitchFamily="18" charset="0"/>
                                    </a:rPr>
                                  </m:ctrlPr>
                                </m:sSupPr>
                                <m:e>
                                  <m:r>
                                    <a:rPr lang="es-ES" sz="1600" i="1">
                                      <a:latin typeface="Cambria Math" panose="02040503050406030204" pitchFamily="18" charset="0"/>
                                      <a:ea typeface="Cambria Math" panose="02040503050406030204" pitchFamily="18" charset="0"/>
                                    </a:rPr>
                                    <m:t>𝑦</m:t>
                                  </m:r>
                                </m:e>
                                <m:sup>
                                  <m:r>
                                    <a:rPr lang="es-ES" sz="1600" i="1">
                                      <a:latin typeface="Cambria Math" panose="02040503050406030204" pitchFamily="18" charset="0"/>
                                      <a:ea typeface="Cambria Math" panose="02040503050406030204" pitchFamily="18" charset="0"/>
                                    </a:rPr>
                                    <m:t>(</m:t>
                                  </m:r>
                                  <m:r>
                                    <a:rPr lang="es-ES" sz="1600" b="0" i="1" smtClean="0">
                                      <a:latin typeface="Cambria Math" panose="02040503050406030204" pitchFamily="18" charset="0"/>
                                      <a:ea typeface="Cambria Math" panose="02040503050406030204" pitchFamily="18" charset="0"/>
                                    </a:rPr>
                                    <m:t>𝑗</m:t>
                                  </m:r>
                                  <m:r>
                                    <a:rPr lang="es-ES" sz="1600" i="1">
                                      <a:latin typeface="Cambria Math" panose="02040503050406030204" pitchFamily="18" charset="0"/>
                                      <a:ea typeface="Cambria Math" panose="02040503050406030204" pitchFamily="18" charset="0"/>
                                    </a:rPr>
                                    <m:t>)</m:t>
                                  </m:r>
                                </m:sup>
                              </m:sSup>
                              <m:r>
                                <m:rPr>
                                  <m:sty m:val="p"/>
                                </m:rPr>
                                <a:rPr lang="es-ES" sz="1600">
                                  <a:latin typeface="Cambria Math" panose="02040503050406030204" pitchFamily="18" charset="0"/>
                                  <a:ea typeface="Cambria Math" panose="02040503050406030204" pitchFamily="18" charset="0"/>
                                </a:rPr>
                                <m:t>log</m:t>
                              </m:r>
                              <m:r>
                                <a:rPr lang="es-ES" sz="1600" i="1">
                                  <a:latin typeface="Cambria Math" panose="02040503050406030204" pitchFamily="18" charset="0"/>
                                  <a:ea typeface="Cambria Math" panose="02040503050406030204" pitchFamily="18" charset="0"/>
                                </a:rPr>
                                <m:t>⁡(</m:t>
                              </m:r>
                              <m:sSup>
                                <m:sSupPr>
                                  <m:ctrlPr>
                                    <a:rPr lang="es-ES" sz="1600" i="1">
                                      <a:latin typeface="Cambria Math" panose="02040503050406030204" pitchFamily="18" charset="0"/>
                                      <a:ea typeface="Cambria Math" panose="02040503050406030204" pitchFamily="18" charset="0"/>
                                    </a:rPr>
                                  </m:ctrlPr>
                                </m:sSupPr>
                                <m:e>
                                  <m:acc>
                                    <m:accPr>
                                      <m:chr m:val="̂"/>
                                      <m:ctrlPr>
                                        <a:rPr lang="es-ES" sz="1600" i="1">
                                          <a:latin typeface="Cambria Math" panose="02040503050406030204" pitchFamily="18" charset="0"/>
                                          <a:ea typeface="Cambria Math" panose="02040503050406030204" pitchFamily="18" charset="0"/>
                                        </a:rPr>
                                      </m:ctrlPr>
                                    </m:accPr>
                                    <m:e>
                                      <m:r>
                                        <a:rPr lang="es-ES" sz="1600" i="1">
                                          <a:latin typeface="Cambria Math" panose="02040503050406030204" pitchFamily="18" charset="0"/>
                                          <a:ea typeface="Cambria Math" panose="02040503050406030204" pitchFamily="18" charset="0"/>
                                        </a:rPr>
                                        <m:t>𝑦</m:t>
                                      </m:r>
                                    </m:e>
                                  </m:acc>
                                </m:e>
                                <m:sup>
                                  <m:d>
                                    <m:dPr>
                                      <m:ctrlPr>
                                        <a:rPr lang="es-ES" sz="1600" i="1">
                                          <a:latin typeface="Cambria Math" panose="02040503050406030204" pitchFamily="18" charset="0"/>
                                          <a:ea typeface="Cambria Math" panose="02040503050406030204" pitchFamily="18" charset="0"/>
                                        </a:rPr>
                                      </m:ctrlPr>
                                    </m:dPr>
                                    <m:e>
                                      <m:r>
                                        <a:rPr lang="es-ES" sz="1600" b="0" i="1" smtClean="0">
                                          <a:latin typeface="Cambria Math" panose="02040503050406030204" pitchFamily="18" charset="0"/>
                                          <a:ea typeface="Cambria Math" panose="02040503050406030204" pitchFamily="18" charset="0"/>
                                        </a:rPr>
                                        <m:t>𝑗</m:t>
                                      </m:r>
                                    </m:e>
                                  </m:d>
                                </m:sup>
                              </m:sSup>
                              <m:r>
                                <a:rPr lang="es-ES" sz="1600" i="1">
                                  <a:latin typeface="Cambria Math" panose="02040503050406030204" pitchFamily="18" charset="0"/>
                                  <a:ea typeface="Cambria Math" panose="02040503050406030204" pitchFamily="18" charset="0"/>
                                </a:rPr>
                                <m:t>)</m:t>
                              </m:r>
                            </m:e>
                          </m:nary>
                        </m:e>
                      </m:nary>
                    </m:oMath>
                  </m:oMathPara>
                </a14:m>
                <a:endParaRPr lang="es-ES" sz="1600" dirty="0"/>
              </a:p>
            </p:txBody>
          </p:sp>
        </mc:Choice>
        <mc:Fallback xmlns="">
          <p:sp>
            <p:nvSpPr>
              <p:cNvPr id="6" name="CuadroTexto 5">
                <a:extLst>
                  <a:ext uri="{FF2B5EF4-FFF2-40B4-BE49-F238E27FC236}">
                    <a16:creationId xmlns:a16="http://schemas.microsoft.com/office/drawing/2014/main" id="{32E0E1F0-5AD4-40D1-93C1-DF926FECB0F8}"/>
                  </a:ext>
                </a:extLst>
              </p:cNvPr>
              <p:cNvSpPr txBox="1">
                <a:spLocks noRot="1" noChangeAspect="1" noMove="1" noResize="1" noEditPoints="1" noAdjustHandles="1" noChangeArrowheads="1" noChangeShapeType="1" noTextEdit="1"/>
              </p:cNvSpPr>
              <p:nvPr/>
            </p:nvSpPr>
            <p:spPr>
              <a:xfrm>
                <a:off x="1905000" y="1653922"/>
                <a:ext cx="3047999" cy="700063"/>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1C9FE997-C9DF-4E2A-B170-062693302B45}"/>
                  </a:ext>
                </a:extLst>
              </p:cNvPr>
              <p:cNvSpPr txBox="1"/>
              <p:nvPr/>
            </p:nvSpPr>
            <p:spPr>
              <a:xfrm>
                <a:off x="5417827" y="1713128"/>
                <a:ext cx="3459473" cy="523220"/>
              </a:xfrm>
              <a:prstGeom prst="rect">
                <a:avLst/>
              </a:prstGeom>
              <a:noFill/>
            </p:spPr>
            <p:txBody>
              <a:bodyPr wrap="none" rtlCol="0">
                <a:spAutoFit/>
              </a:bodyPr>
              <a:lstStyle/>
              <a:p>
                <a14:m>
                  <m:oMath xmlns:m="http://schemas.openxmlformats.org/officeDocument/2006/math">
                    <m:r>
                      <a:rPr lang="es-ES" sz="1400" i="1">
                        <a:latin typeface="Cambria Math" panose="02040503050406030204" pitchFamily="18" charset="0"/>
                        <a:ea typeface="Cambria Math" panose="02040503050406030204" pitchFamily="18" charset="0"/>
                      </a:rPr>
                      <m:t>𝑦</m:t>
                    </m:r>
                    <m:r>
                      <a:rPr lang="es-ES" sz="1400" i="1">
                        <a:latin typeface="Cambria Math" panose="02040503050406030204" pitchFamily="18" charset="0"/>
                        <a:ea typeface="Cambria Math" panose="02040503050406030204" pitchFamily="18" charset="0"/>
                      </a:rPr>
                      <m:t> </m:t>
                    </m:r>
                  </m:oMath>
                </a14:m>
                <a:r>
                  <a:rPr lang="es-ES" sz="1400" dirty="0"/>
                  <a:t>  es la probabilidad verdadera (one-</a:t>
                </a:r>
                <a:r>
                  <a:rPr lang="es-ES" sz="1400" dirty="0" err="1"/>
                  <a:t>hot</a:t>
                </a:r>
                <a:r>
                  <a:rPr lang="es-ES" sz="1400" dirty="0"/>
                  <a:t>)</a:t>
                </a:r>
              </a:p>
              <a:p>
                <a14:m>
                  <m:oMath xmlns:m="http://schemas.openxmlformats.org/officeDocument/2006/math">
                    <m:acc>
                      <m:accPr>
                        <m:chr m:val="̂"/>
                        <m:ctrlPr>
                          <a:rPr lang="es-ES" sz="1400" i="1">
                            <a:latin typeface="Cambria Math" panose="02040503050406030204" pitchFamily="18" charset="0"/>
                            <a:ea typeface="Cambria Math" panose="02040503050406030204" pitchFamily="18" charset="0"/>
                          </a:rPr>
                        </m:ctrlPr>
                      </m:accPr>
                      <m:e>
                        <m:r>
                          <a:rPr lang="es-ES" sz="1400" i="1">
                            <a:latin typeface="Cambria Math" panose="02040503050406030204" pitchFamily="18" charset="0"/>
                            <a:ea typeface="Cambria Math" panose="02040503050406030204" pitchFamily="18" charset="0"/>
                          </a:rPr>
                          <m:t>𝑦</m:t>
                        </m:r>
                      </m:e>
                    </m:acc>
                  </m:oMath>
                </a14:m>
                <a:r>
                  <a:rPr lang="es-ES" sz="1400" dirty="0"/>
                  <a:t>   es la probabilidad obtenida</a:t>
                </a:r>
              </a:p>
            </p:txBody>
          </p:sp>
        </mc:Choice>
        <mc:Fallback xmlns="">
          <p:sp>
            <p:nvSpPr>
              <p:cNvPr id="11" name="CuadroTexto 10">
                <a:extLst>
                  <a:ext uri="{FF2B5EF4-FFF2-40B4-BE49-F238E27FC236}">
                    <a16:creationId xmlns:a16="http://schemas.microsoft.com/office/drawing/2014/main" id="{1C9FE997-C9DF-4E2A-B170-062693302B45}"/>
                  </a:ext>
                </a:extLst>
              </p:cNvPr>
              <p:cNvSpPr txBox="1">
                <a:spLocks noRot="1" noChangeAspect="1" noMove="1" noResize="1" noEditPoints="1" noAdjustHandles="1" noChangeArrowheads="1" noChangeShapeType="1" noTextEdit="1"/>
              </p:cNvSpPr>
              <p:nvPr/>
            </p:nvSpPr>
            <p:spPr>
              <a:xfrm>
                <a:off x="5417827" y="1713128"/>
                <a:ext cx="3459473" cy="523220"/>
              </a:xfrm>
              <a:prstGeom prst="rect">
                <a:avLst/>
              </a:prstGeom>
              <a:blipFill>
                <a:blip r:embed="rId4"/>
                <a:stretch>
                  <a:fillRect t="-2326" b="-11628"/>
                </a:stretch>
              </a:blipFill>
            </p:spPr>
            <p:txBody>
              <a:bodyPr/>
              <a:lstStyle/>
              <a:p>
                <a:r>
                  <a:rPr lang="es-ES">
                    <a:noFill/>
                  </a:rPr>
                  <a:t> </a:t>
                </a:r>
              </a:p>
            </p:txBody>
          </p:sp>
        </mc:Fallback>
      </mc:AlternateContent>
      <p:pic>
        <p:nvPicPr>
          <p:cNvPr id="12" name="Imagen 11">
            <a:extLst>
              <a:ext uri="{FF2B5EF4-FFF2-40B4-BE49-F238E27FC236}">
                <a16:creationId xmlns:a16="http://schemas.microsoft.com/office/drawing/2014/main" id="{E4F0EEAF-4DEE-4EBB-818F-F6F87094F2FD}"/>
              </a:ext>
            </a:extLst>
          </p:cNvPr>
          <p:cNvPicPr>
            <a:picLocks noChangeAspect="1"/>
          </p:cNvPicPr>
          <p:nvPr/>
        </p:nvPicPr>
        <p:blipFill>
          <a:blip r:embed="rId5"/>
          <a:stretch>
            <a:fillRect/>
          </a:stretch>
        </p:blipFill>
        <p:spPr>
          <a:xfrm>
            <a:off x="2120890" y="4081599"/>
            <a:ext cx="5106854" cy="2553428"/>
          </a:xfrm>
          <a:prstGeom prst="rect">
            <a:avLst/>
          </a:prstGeom>
        </p:spPr>
      </p:pic>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1B963506-7D2D-46A6-AAB9-D1B28F826706}"/>
                  </a:ext>
                </a:extLst>
              </p:cNvPr>
              <p:cNvSpPr txBox="1"/>
              <p:nvPr/>
            </p:nvSpPr>
            <p:spPr>
              <a:xfrm>
                <a:off x="1826434" y="2688605"/>
                <a:ext cx="5695766" cy="6721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sz="1600" i="1" smtClean="0">
                          <a:latin typeface="Cambria Math" panose="02040503050406030204" pitchFamily="18" charset="0"/>
                          <a:ea typeface="Cambria Math" panose="02040503050406030204" pitchFamily="18" charset="0"/>
                        </a:rPr>
                        <m:t>𝓛</m:t>
                      </m:r>
                      <m:r>
                        <a:rPr lang="es-ES" sz="1600" i="1" smtClean="0">
                          <a:latin typeface="Cambria Math" panose="02040503050406030204" pitchFamily="18" charset="0"/>
                          <a:ea typeface="Cambria Math" panose="02040503050406030204" pitchFamily="18" charset="0"/>
                        </a:rPr>
                        <m:t>=− </m:t>
                      </m:r>
                      <m:f>
                        <m:fPr>
                          <m:ctrlPr>
                            <a:rPr lang="es-ES" sz="1600" i="1">
                              <a:latin typeface="Cambria Math" panose="02040503050406030204" pitchFamily="18" charset="0"/>
                              <a:ea typeface="Cambria Math" panose="02040503050406030204" pitchFamily="18" charset="0"/>
                            </a:rPr>
                          </m:ctrlPr>
                        </m:fPr>
                        <m:num>
                          <m:r>
                            <a:rPr lang="es-ES" sz="1600" i="1">
                              <a:latin typeface="Cambria Math" panose="02040503050406030204" pitchFamily="18" charset="0"/>
                              <a:ea typeface="Cambria Math" panose="02040503050406030204" pitchFamily="18" charset="0"/>
                            </a:rPr>
                            <m:t>1</m:t>
                          </m:r>
                        </m:num>
                        <m:den>
                          <m:r>
                            <a:rPr lang="es-ES" sz="1600" i="1">
                              <a:latin typeface="Cambria Math" panose="02040503050406030204" pitchFamily="18" charset="0"/>
                              <a:ea typeface="Cambria Math" panose="02040503050406030204" pitchFamily="18" charset="0"/>
                            </a:rPr>
                            <m:t>𝑛</m:t>
                          </m:r>
                        </m:den>
                      </m:f>
                      <m:nary>
                        <m:naryPr>
                          <m:chr m:val="∑"/>
                          <m:ctrlPr>
                            <a:rPr lang="es-ES" sz="1600" i="1">
                              <a:latin typeface="Cambria Math" panose="02040503050406030204" pitchFamily="18" charset="0"/>
                              <a:ea typeface="Cambria Math" panose="02040503050406030204" pitchFamily="18" charset="0"/>
                            </a:rPr>
                          </m:ctrlPr>
                        </m:naryPr>
                        <m:sub>
                          <m:r>
                            <m:rPr>
                              <m:brk m:alnAt="23"/>
                            </m:rPr>
                            <a:rPr lang="es-ES" sz="1600" i="1">
                              <a:latin typeface="Cambria Math" panose="02040503050406030204" pitchFamily="18" charset="0"/>
                              <a:ea typeface="Cambria Math" panose="02040503050406030204" pitchFamily="18" charset="0"/>
                            </a:rPr>
                            <m:t>𝑖</m:t>
                          </m:r>
                          <m:r>
                            <a:rPr lang="es-ES" sz="1600" i="1">
                              <a:latin typeface="Cambria Math" panose="02040503050406030204" pitchFamily="18" charset="0"/>
                              <a:ea typeface="Cambria Math" panose="02040503050406030204" pitchFamily="18" charset="0"/>
                            </a:rPr>
                            <m:t>=1</m:t>
                          </m:r>
                        </m:sub>
                        <m:sup>
                          <m:r>
                            <a:rPr lang="es-ES" sz="1600" i="1">
                              <a:latin typeface="Cambria Math" panose="02040503050406030204" pitchFamily="18" charset="0"/>
                              <a:ea typeface="Cambria Math" panose="02040503050406030204" pitchFamily="18" charset="0"/>
                            </a:rPr>
                            <m:t>𝑛</m:t>
                          </m:r>
                        </m:sup>
                        <m:e>
                          <m:d>
                            <m:dPr>
                              <m:begChr m:val="["/>
                              <m:endChr m:val="]"/>
                              <m:ctrlPr>
                                <a:rPr lang="es-ES" sz="1600" i="1">
                                  <a:latin typeface="Cambria Math" panose="02040503050406030204" pitchFamily="18" charset="0"/>
                                  <a:ea typeface="Cambria Math" panose="02040503050406030204" pitchFamily="18" charset="0"/>
                                </a:rPr>
                              </m:ctrlPr>
                            </m:dPr>
                            <m:e>
                              <m:r>
                                <a:rPr lang="es-ES" sz="1600" i="1">
                                  <a:latin typeface="Cambria Math" panose="02040503050406030204" pitchFamily="18" charset="0"/>
                                  <a:ea typeface="Cambria Math" panose="02040503050406030204" pitchFamily="18" charset="0"/>
                                </a:rPr>
                                <m:t>𝑦</m:t>
                              </m:r>
                              <m:func>
                                <m:funcPr>
                                  <m:ctrlPr>
                                    <a:rPr lang="es-ES" sz="1600" i="1">
                                      <a:latin typeface="Cambria Math" panose="02040503050406030204" pitchFamily="18" charset="0"/>
                                      <a:ea typeface="Cambria Math" panose="02040503050406030204" pitchFamily="18" charset="0"/>
                                    </a:rPr>
                                  </m:ctrlPr>
                                </m:funcPr>
                                <m:fName>
                                  <m:r>
                                    <m:rPr>
                                      <m:sty m:val="p"/>
                                    </m:rPr>
                                    <a:rPr lang="es-ES" sz="1600" i="1">
                                      <a:latin typeface="Cambria Math" panose="02040503050406030204" pitchFamily="18" charset="0"/>
                                      <a:ea typeface="Cambria Math" panose="02040503050406030204" pitchFamily="18" charset="0"/>
                                    </a:rPr>
                                    <m:t>log</m:t>
                                  </m:r>
                                </m:fName>
                                <m:e>
                                  <m:d>
                                    <m:dPr>
                                      <m:ctrlPr>
                                        <a:rPr lang="es-ES" sz="1600" i="1">
                                          <a:latin typeface="Cambria Math" panose="02040503050406030204" pitchFamily="18" charset="0"/>
                                          <a:ea typeface="Cambria Math" panose="02040503050406030204" pitchFamily="18" charset="0"/>
                                        </a:rPr>
                                      </m:ctrlPr>
                                    </m:dPr>
                                    <m:e>
                                      <m:acc>
                                        <m:accPr>
                                          <m:chr m:val="̂"/>
                                          <m:ctrlPr>
                                            <a:rPr lang="es-ES" sz="1600" i="1">
                                              <a:latin typeface="Cambria Math" panose="02040503050406030204" pitchFamily="18" charset="0"/>
                                              <a:ea typeface="Cambria Math" panose="02040503050406030204" pitchFamily="18" charset="0"/>
                                            </a:rPr>
                                          </m:ctrlPr>
                                        </m:accPr>
                                        <m:e>
                                          <m:r>
                                            <a:rPr lang="es-ES" sz="1600" i="1">
                                              <a:latin typeface="Cambria Math" panose="02040503050406030204" pitchFamily="18" charset="0"/>
                                              <a:ea typeface="Cambria Math" panose="02040503050406030204" pitchFamily="18" charset="0"/>
                                            </a:rPr>
                                            <m:t>𝑦</m:t>
                                          </m:r>
                                        </m:e>
                                      </m:acc>
                                    </m:e>
                                  </m:d>
                                </m:e>
                              </m:func>
                              <m:r>
                                <a:rPr lang="es-ES" sz="1600" i="1">
                                  <a:latin typeface="Cambria Math" panose="02040503050406030204" pitchFamily="18" charset="0"/>
                                  <a:ea typeface="Cambria Math" panose="02040503050406030204" pitchFamily="18" charset="0"/>
                                </a:rPr>
                                <m:t>+</m:t>
                              </m:r>
                              <m:r>
                                <a:rPr lang="es-ES" sz="1600" b="0" i="1" smtClean="0">
                                  <a:latin typeface="Cambria Math" panose="02040503050406030204" pitchFamily="18" charset="0"/>
                                  <a:ea typeface="Cambria Math" panose="02040503050406030204" pitchFamily="18" charset="0"/>
                                </a:rPr>
                                <m:t>(1−</m:t>
                              </m:r>
                              <m:r>
                                <a:rPr lang="es-ES" sz="1600" i="1">
                                  <a:latin typeface="Cambria Math" panose="02040503050406030204" pitchFamily="18" charset="0"/>
                                  <a:ea typeface="Cambria Math" panose="02040503050406030204" pitchFamily="18" charset="0"/>
                                </a:rPr>
                                <m:t>𝑦</m:t>
                              </m:r>
                              <m:func>
                                <m:funcPr>
                                  <m:ctrlPr>
                                    <a:rPr lang="es-ES" sz="1600" i="1">
                                      <a:latin typeface="Cambria Math" panose="02040503050406030204" pitchFamily="18" charset="0"/>
                                      <a:ea typeface="Cambria Math" panose="02040503050406030204" pitchFamily="18" charset="0"/>
                                    </a:rPr>
                                  </m:ctrlPr>
                                </m:funcPr>
                                <m:fName>
                                  <m:r>
                                    <a:rPr lang="es-ES" sz="1600" i="1">
                                      <a:latin typeface="Cambria Math" panose="02040503050406030204" pitchFamily="18" charset="0"/>
                                      <a:ea typeface="Cambria Math" panose="02040503050406030204" pitchFamily="18" charset="0"/>
                                    </a:rPr>
                                    <m:t>)</m:t>
                                  </m:r>
                                  <m:r>
                                    <m:rPr>
                                      <m:sty m:val="p"/>
                                    </m:rPr>
                                    <a:rPr lang="es-ES" sz="1600" i="1">
                                      <a:latin typeface="Cambria Math" panose="02040503050406030204" pitchFamily="18" charset="0"/>
                                      <a:ea typeface="Cambria Math" panose="02040503050406030204" pitchFamily="18" charset="0"/>
                                    </a:rPr>
                                    <m:t>log</m:t>
                                  </m:r>
                                </m:fName>
                                <m:e>
                                  <m:d>
                                    <m:dPr>
                                      <m:ctrlPr>
                                        <a:rPr lang="es-ES" sz="1600" i="1">
                                          <a:latin typeface="Cambria Math" panose="02040503050406030204" pitchFamily="18" charset="0"/>
                                          <a:ea typeface="Cambria Math" panose="02040503050406030204" pitchFamily="18" charset="0"/>
                                        </a:rPr>
                                      </m:ctrlPr>
                                    </m:dPr>
                                    <m:e>
                                      <m:r>
                                        <a:rPr lang="es-ES" sz="1600" b="0" i="1" smtClean="0">
                                          <a:latin typeface="Cambria Math" panose="02040503050406030204" pitchFamily="18" charset="0"/>
                                          <a:ea typeface="Cambria Math" panose="02040503050406030204" pitchFamily="18" charset="0"/>
                                        </a:rPr>
                                        <m:t>1−</m:t>
                                      </m:r>
                                      <m:acc>
                                        <m:accPr>
                                          <m:chr m:val="̂"/>
                                          <m:ctrlPr>
                                            <a:rPr lang="es-ES" sz="1600" i="1">
                                              <a:latin typeface="Cambria Math" panose="02040503050406030204" pitchFamily="18" charset="0"/>
                                              <a:ea typeface="Cambria Math" panose="02040503050406030204" pitchFamily="18" charset="0"/>
                                            </a:rPr>
                                          </m:ctrlPr>
                                        </m:accPr>
                                        <m:e>
                                          <m:r>
                                            <a:rPr lang="es-ES" sz="1600" i="1">
                                              <a:latin typeface="Cambria Math" panose="02040503050406030204" pitchFamily="18" charset="0"/>
                                              <a:ea typeface="Cambria Math" panose="02040503050406030204" pitchFamily="18" charset="0"/>
                                            </a:rPr>
                                            <m:t>𝑦</m:t>
                                          </m:r>
                                        </m:e>
                                      </m:acc>
                                    </m:e>
                                  </m:d>
                                </m:e>
                              </m:func>
                            </m:e>
                          </m:d>
                        </m:e>
                      </m:nary>
                    </m:oMath>
                  </m:oMathPara>
                </a14:m>
                <a:endParaRPr lang="es-ES" dirty="0"/>
              </a:p>
            </p:txBody>
          </p:sp>
        </mc:Choice>
        <mc:Fallback xmlns="">
          <p:sp>
            <p:nvSpPr>
              <p:cNvPr id="9" name="CuadroTexto 8">
                <a:extLst>
                  <a:ext uri="{FF2B5EF4-FFF2-40B4-BE49-F238E27FC236}">
                    <a16:creationId xmlns:a16="http://schemas.microsoft.com/office/drawing/2014/main" id="{1B963506-7D2D-46A6-AAB9-D1B28F826706}"/>
                  </a:ext>
                </a:extLst>
              </p:cNvPr>
              <p:cNvSpPr txBox="1">
                <a:spLocks noRot="1" noChangeAspect="1" noMove="1" noResize="1" noEditPoints="1" noAdjustHandles="1" noChangeArrowheads="1" noChangeShapeType="1" noTextEdit="1"/>
              </p:cNvSpPr>
              <p:nvPr/>
            </p:nvSpPr>
            <p:spPr>
              <a:xfrm>
                <a:off x="1826434" y="2688605"/>
                <a:ext cx="5695766" cy="672172"/>
              </a:xfrm>
              <a:prstGeom prst="rect">
                <a:avLst/>
              </a:prstGeom>
              <a:blipFill>
                <a:blip r:embed="rId6"/>
                <a:stretch>
                  <a:fillRect b="-909"/>
                </a:stretch>
              </a:blipFill>
            </p:spPr>
            <p:txBody>
              <a:bodyPr/>
              <a:lstStyle/>
              <a:p>
                <a:r>
                  <a:rPr lang="es-ES">
                    <a:noFill/>
                  </a:rPr>
                  <a:t> </a:t>
                </a:r>
              </a:p>
            </p:txBody>
          </p:sp>
        </mc:Fallback>
      </mc:AlternateContent>
      <p:sp>
        <p:nvSpPr>
          <p:cNvPr id="10" name="CuadroTexto 9">
            <a:extLst>
              <a:ext uri="{FF2B5EF4-FFF2-40B4-BE49-F238E27FC236}">
                <a16:creationId xmlns:a16="http://schemas.microsoft.com/office/drawing/2014/main" id="{47936980-BAC9-4DA1-9A09-8488BAD6A294}"/>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13" name="Grupo 12">
            <a:extLst>
              <a:ext uri="{FF2B5EF4-FFF2-40B4-BE49-F238E27FC236}">
                <a16:creationId xmlns:a16="http://schemas.microsoft.com/office/drawing/2014/main" id="{B462379A-1E54-4CF4-BBFE-C775481290D1}"/>
              </a:ext>
            </a:extLst>
          </p:cNvPr>
          <p:cNvGrpSpPr/>
          <p:nvPr/>
        </p:nvGrpSpPr>
        <p:grpSpPr>
          <a:xfrm>
            <a:off x="7391400" y="202226"/>
            <a:ext cx="1200970" cy="712174"/>
            <a:chOff x="3657600" y="3799820"/>
            <a:chExt cx="2457765" cy="1600200"/>
          </a:xfrm>
        </p:grpSpPr>
        <p:pic>
          <p:nvPicPr>
            <p:cNvPr id="14" name="Picture 2" descr="Resultado de imagen de neural net">
              <a:extLst>
                <a:ext uri="{FF2B5EF4-FFF2-40B4-BE49-F238E27FC236}">
                  <a16:creationId xmlns:a16="http://schemas.microsoft.com/office/drawing/2014/main" id="{1F8A777E-E18A-4472-9513-97050C4C18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a:extLst>
                <a:ext uri="{FF2B5EF4-FFF2-40B4-BE49-F238E27FC236}">
                  <a16:creationId xmlns:a16="http://schemas.microsoft.com/office/drawing/2014/main" id="{D8B2FC36-3D74-48E0-AEED-2C2EEFCB6EE0}"/>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033017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s-ES" sz="2400" dirty="0">
                <a:solidFill>
                  <a:schemeClr val="tx2"/>
                </a:solidFill>
              </a:rPr>
              <a:t>Machine learning</a:t>
            </a:r>
          </a:p>
        </p:txBody>
      </p:sp>
      <p:pic>
        <p:nvPicPr>
          <p:cNvPr id="5" name="Imagen 4" descr="Imagen que contiene objeto&#10;&#10;Descripción generada con confianza muy alta">
            <a:extLst>
              <a:ext uri="{FF2B5EF4-FFF2-40B4-BE49-F238E27FC236}">
                <a16:creationId xmlns:a16="http://schemas.microsoft.com/office/drawing/2014/main" id="{825581C3-DFBE-4E2D-B112-D8B62019D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0"/>
            <a:ext cx="762000" cy="762000"/>
          </a:xfrm>
          <a:prstGeom prst="rect">
            <a:avLst/>
          </a:prstGeom>
        </p:spPr>
      </p:pic>
      <mc:AlternateContent xmlns:mc="http://schemas.openxmlformats.org/markup-compatibility/2006" xmlns:a14="http://schemas.microsoft.com/office/drawing/2010/main">
        <mc:Choice Requires="a14">
          <p:sp>
            <p:nvSpPr>
              <p:cNvPr id="2" name="Rectángulo 1">
                <a:extLst>
                  <a:ext uri="{FF2B5EF4-FFF2-40B4-BE49-F238E27FC236}">
                    <a16:creationId xmlns:a16="http://schemas.microsoft.com/office/drawing/2014/main" id="{A22759E2-9D2A-4422-9EBD-8BA7155B61B1}"/>
                  </a:ext>
                </a:extLst>
              </p:cNvPr>
              <p:cNvSpPr/>
              <p:nvPr/>
            </p:nvSpPr>
            <p:spPr>
              <a:xfrm>
                <a:off x="466355" y="2600479"/>
                <a:ext cx="22098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Algoritmo de aprendizaje para la función </a:t>
                </a:r>
                <a14:m>
                  <m:oMath xmlns:m="http://schemas.openxmlformats.org/officeDocument/2006/math">
                    <m:r>
                      <a:rPr lang="es-ES" b="1" i="1" smtClean="0">
                        <a:solidFill>
                          <a:schemeClr val="tx1"/>
                        </a:solidFill>
                        <a:latin typeface="Cambria Math" panose="02040503050406030204" pitchFamily="18" charset="0"/>
                        <a:ea typeface="Cambria Math" panose="02040503050406030204" pitchFamily="18" charset="0"/>
                      </a:rPr>
                      <m:t>𝑭</m:t>
                    </m:r>
                  </m:oMath>
                </a14:m>
                <a:endParaRPr lang="es-ES" dirty="0">
                  <a:solidFill>
                    <a:schemeClr val="tx1"/>
                  </a:solidFill>
                </a:endParaRPr>
              </a:p>
            </p:txBody>
          </p:sp>
        </mc:Choice>
        <mc:Fallback xmlns="">
          <p:sp>
            <p:nvSpPr>
              <p:cNvPr id="2" name="Rectángulo 1">
                <a:extLst>
                  <a:ext uri="{FF2B5EF4-FFF2-40B4-BE49-F238E27FC236}">
                    <a16:creationId xmlns:a16="http://schemas.microsoft.com/office/drawing/2014/main" id="{A22759E2-9D2A-4422-9EBD-8BA7155B61B1}"/>
                  </a:ext>
                </a:extLst>
              </p:cNvPr>
              <p:cNvSpPr>
                <a:spLocks noRot="1" noChangeAspect="1" noMove="1" noResize="1" noEditPoints="1" noAdjustHandles="1" noChangeArrowheads="1" noChangeShapeType="1" noTextEdit="1"/>
              </p:cNvSpPr>
              <p:nvPr/>
            </p:nvSpPr>
            <p:spPr>
              <a:xfrm>
                <a:off x="466355" y="2600479"/>
                <a:ext cx="2209800" cy="1143000"/>
              </a:xfrm>
              <a:prstGeom prst="rect">
                <a:avLst/>
              </a:prstGeom>
              <a:blipFill>
                <a:blip r:embed="rId4"/>
                <a:stretch>
                  <a:fillRect l="-273" r="-245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Rectángulo 11">
                <a:extLst>
                  <a:ext uri="{FF2B5EF4-FFF2-40B4-BE49-F238E27FC236}">
                    <a16:creationId xmlns:a16="http://schemas.microsoft.com/office/drawing/2014/main" id="{59BE7172-376E-4C8F-AA2B-6292569B62C3}"/>
                  </a:ext>
                </a:extLst>
              </p:cNvPr>
              <p:cNvSpPr/>
              <p:nvPr/>
            </p:nvSpPr>
            <p:spPr>
              <a:xfrm>
                <a:off x="466355" y="1331976"/>
                <a:ext cx="22892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800" b="1" i="1" smtClean="0">
                              <a:latin typeface="Cambria Math" panose="02040503050406030204" pitchFamily="18" charset="0"/>
                            </a:rPr>
                          </m:ctrlPr>
                        </m:sSubPr>
                        <m:e>
                          <m:r>
                            <a:rPr lang="es-ES" sz="2800" b="1" i="1">
                              <a:latin typeface="Cambria Math" panose="02040503050406030204" pitchFamily="18" charset="0"/>
                            </a:rPr>
                            <m:t>𝑿</m:t>
                          </m:r>
                        </m:e>
                        <m:sub>
                          <m:r>
                            <a:rPr lang="es-ES" sz="2800" b="1" i="1">
                              <a:latin typeface="Cambria Math" panose="02040503050406030204" pitchFamily="18" charset="0"/>
                            </a:rPr>
                            <m:t>𝒕𝒓𝒂𝒊𝒏</m:t>
                          </m:r>
                        </m:sub>
                      </m:sSub>
                      <m:r>
                        <a:rPr lang="es-ES" sz="2800" b="1">
                          <a:latin typeface="Cambria Math" panose="02040503050406030204" pitchFamily="18" charset="0"/>
                        </a:rPr>
                        <m:t>,</m:t>
                      </m:r>
                      <m:sSub>
                        <m:sSubPr>
                          <m:ctrlPr>
                            <a:rPr lang="es-ES" sz="2800" b="1" i="1">
                              <a:latin typeface="Cambria Math" panose="02040503050406030204" pitchFamily="18" charset="0"/>
                            </a:rPr>
                          </m:ctrlPr>
                        </m:sSubPr>
                        <m:e>
                          <m:r>
                            <a:rPr lang="es-ES" sz="2800" b="1" i="1">
                              <a:latin typeface="Cambria Math" panose="02040503050406030204" pitchFamily="18" charset="0"/>
                            </a:rPr>
                            <m:t>𝒀</m:t>
                          </m:r>
                        </m:e>
                        <m:sub>
                          <m:r>
                            <a:rPr lang="es-ES" sz="2800" b="1" i="1">
                              <a:latin typeface="Cambria Math" panose="02040503050406030204" pitchFamily="18" charset="0"/>
                            </a:rPr>
                            <m:t>𝒕𝒓𝒂𝒊𝒏</m:t>
                          </m:r>
                        </m:sub>
                      </m:sSub>
                    </m:oMath>
                  </m:oMathPara>
                </a14:m>
                <a:endParaRPr lang="es-ES" sz="3200" dirty="0"/>
              </a:p>
            </p:txBody>
          </p:sp>
        </mc:Choice>
        <mc:Fallback xmlns="">
          <p:sp>
            <p:nvSpPr>
              <p:cNvPr id="12" name="Rectángulo 11">
                <a:extLst>
                  <a:ext uri="{FF2B5EF4-FFF2-40B4-BE49-F238E27FC236}">
                    <a16:creationId xmlns:a16="http://schemas.microsoft.com/office/drawing/2014/main" id="{59BE7172-376E-4C8F-AA2B-6292569B62C3}"/>
                  </a:ext>
                </a:extLst>
              </p:cNvPr>
              <p:cNvSpPr>
                <a:spLocks noRot="1" noChangeAspect="1" noMove="1" noResize="1" noEditPoints="1" noAdjustHandles="1" noChangeArrowheads="1" noChangeShapeType="1" noTextEdit="1"/>
              </p:cNvSpPr>
              <p:nvPr/>
            </p:nvSpPr>
            <p:spPr>
              <a:xfrm>
                <a:off x="466355" y="1331976"/>
                <a:ext cx="2289216" cy="523220"/>
              </a:xfrm>
              <a:prstGeom prst="rect">
                <a:avLst/>
              </a:prstGeom>
              <a:blipFill>
                <a:blip r:embed="rId5"/>
                <a:stretch>
                  <a:fillRect/>
                </a:stretch>
              </a:blipFill>
            </p:spPr>
            <p:txBody>
              <a:bodyPr/>
              <a:lstStyle/>
              <a:p>
                <a:r>
                  <a:rPr lang="es-ES">
                    <a:noFill/>
                  </a:rPr>
                  <a:t> </a:t>
                </a:r>
              </a:p>
            </p:txBody>
          </p:sp>
        </mc:Fallback>
      </mc:AlternateContent>
      <p:sp>
        <p:nvSpPr>
          <p:cNvPr id="15" name="CuadroTexto 14">
            <a:extLst>
              <a:ext uri="{FF2B5EF4-FFF2-40B4-BE49-F238E27FC236}">
                <a16:creationId xmlns:a16="http://schemas.microsoft.com/office/drawing/2014/main" id="{202C4CAB-522E-485D-A55D-3B320C691819}"/>
              </a:ext>
            </a:extLst>
          </p:cNvPr>
          <p:cNvSpPr txBox="1"/>
          <p:nvPr/>
        </p:nvSpPr>
        <p:spPr>
          <a:xfrm>
            <a:off x="182156" y="753690"/>
            <a:ext cx="3826689" cy="461665"/>
          </a:xfrm>
          <a:prstGeom prst="rect">
            <a:avLst/>
          </a:prstGeom>
          <a:noFill/>
        </p:spPr>
        <p:txBody>
          <a:bodyPr wrap="none" rtlCol="0">
            <a:spAutoFit/>
          </a:bodyPr>
          <a:lstStyle/>
          <a:p>
            <a:r>
              <a:rPr lang="es-ES" sz="2400" b="1" dirty="0"/>
              <a:t>Aprendizaje supervisado</a:t>
            </a:r>
          </a:p>
        </p:txBody>
      </p:sp>
      <mc:AlternateContent xmlns:mc="http://schemas.openxmlformats.org/markup-compatibility/2006" xmlns:a14="http://schemas.microsoft.com/office/drawing/2010/main">
        <mc:Choice Requires="a14">
          <p:sp>
            <p:nvSpPr>
              <p:cNvPr id="6" name="Rectángulo 5">
                <a:extLst>
                  <a:ext uri="{FF2B5EF4-FFF2-40B4-BE49-F238E27FC236}">
                    <a16:creationId xmlns:a16="http://schemas.microsoft.com/office/drawing/2014/main" id="{3DC18E29-E9DA-47F9-BF2E-929E85366529}"/>
                  </a:ext>
                </a:extLst>
              </p:cNvPr>
              <p:cNvSpPr/>
              <p:nvPr/>
            </p:nvSpPr>
            <p:spPr>
              <a:xfrm>
                <a:off x="3420883" y="2788991"/>
                <a:ext cx="2302233" cy="584775"/>
              </a:xfrm>
              <a:prstGeom prst="rect">
                <a:avLst/>
              </a:prstGeom>
            </p:spPr>
            <p:txBody>
              <a:bodyPr wrap="none">
                <a:spAutoFit/>
              </a:bodyPr>
              <a:lstStyle/>
              <a:p>
                <a:r>
                  <a:rPr lang="es-ES" sz="2400" dirty="0">
                    <a:ea typeface="Cambria Math" panose="02040503050406030204" pitchFamily="18" charset="0"/>
                  </a:rPr>
                  <a:t>Aprendemos</a:t>
                </a:r>
                <a:r>
                  <a:rPr lang="es-ES" sz="3200" b="1" dirty="0">
                    <a:ea typeface="Cambria Math" panose="02040503050406030204" pitchFamily="18" charset="0"/>
                  </a:rPr>
                  <a:t> </a:t>
                </a:r>
                <a14:m>
                  <m:oMath xmlns:m="http://schemas.openxmlformats.org/officeDocument/2006/math">
                    <m:r>
                      <a:rPr lang="es-ES" sz="3200" b="1" i="1">
                        <a:latin typeface="Cambria Math" panose="02040503050406030204" pitchFamily="18" charset="0"/>
                        <a:ea typeface="Cambria Math" panose="02040503050406030204" pitchFamily="18" charset="0"/>
                      </a:rPr>
                      <m:t>𝜽</m:t>
                    </m:r>
                  </m:oMath>
                </a14:m>
                <a:endParaRPr lang="es-ES" sz="3200" b="1" dirty="0"/>
              </a:p>
            </p:txBody>
          </p:sp>
        </mc:Choice>
        <mc:Fallback xmlns="">
          <p:sp>
            <p:nvSpPr>
              <p:cNvPr id="6" name="Rectángulo 5">
                <a:extLst>
                  <a:ext uri="{FF2B5EF4-FFF2-40B4-BE49-F238E27FC236}">
                    <a16:creationId xmlns:a16="http://schemas.microsoft.com/office/drawing/2014/main" id="{3DC18E29-E9DA-47F9-BF2E-929E85366529}"/>
                  </a:ext>
                </a:extLst>
              </p:cNvPr>
              <p:cNvSpPr>
                <a:spLocks noRot="1" noChangeAspect="1" noMove="1" noResize="1" noEditPoints="1" noAdjustHandles="1" noChangeArrowheads="1" noChangeShapeType="1" noTextEdit="1"/>
              </p:cNvSpPr>
              <p:nvPr/>
            </p:nvSpPr>
            <p:spPr>
              <a:xfrm>
                <a:off x="3420883" y="2788991"/>
                <a:ext cx="2302233" cy="584775"/>
              </a:xfrm>
              <a:prstGeom prst="rect">
                <a:avLst/>
              </a:prstGeom>
              <a:blipFill>
                <a:blip r:embed="rId6"/>
                <a:stretch>
                  <a:fillRect l="-3968" b="-21053"/>
                </a:stretch>
              </a:blipFill>
            </p:spPr>
            <p:txBody>
              <a:bodyPr/>
              <a:lstStyle/>
              <a:p>
                <a:r>
                  <a:rPr lang="es-ES">
                    <a:noFill/>
                  </a:rPr>
                  <a:t> </a:t>
                </a:r>
              </a:p>
            </p:txBody>
          </p:sp>
        </mc:Fallback>
      </mc:AlternateContent>
      <p:sp>
        <p:nvSpPr>
          <p:cNvPr id="9" name="Flecha: hacia abajo 8">
            <a:extLst>
              <a:ext uri="{FF2B5EF4-FFF2-40B4-BE49-F238E27FC236}">
                <a16:creationId xmlns:a16="http://schemas.microsoft.com/office/drawing/2014/main" id="{37F052CC-79D9-4D44-AB78-DEF319EF5016}"/>
              </a:ext>
            </a:extLst>
          </p:cNvPr>
          <p:cNvSpPr/>
          <p:nvPr/>
        </p:nvSpPr>
        <p:spPr>
          <a:xfrm>
            <a:off x="1295400" y="2056998"/>
            <a:ext cx="381000" cy="4501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a la derecha 15">
            <a:extLst>
              <a:ext uri="{FF2B5EF4-FFF2-40B4-BE49-F238E27FC236}">
                <a16:creationId xmlns:a16="http://schemas.microsoft.com/office/drawing/2014/main" id="{8ED9C48C-741F-4711-AF87-F9501D68C4A1}"/>
              </a:ext>
            </a:extLst>
          </p:cNvPr>
          <p:cNvSpPr/>
          <p:nvPr/>
        </p:nvSpPr>
        <p:spPr>
          <a:xfrm>
            <a:off x="2887483" y="2916566"/>
            <a:ext cx="533400" cy="4003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1C4E67B7-A09A-44D6-97D0-CBEBEA9FF72D}"/>
              </a:ext>
            </a:extLst>
          </p:cNvPr>
          <p:cNvSpPr/>
          <p:nvPr/>
        </p:nvSpPr>
        <p:spPr>
          <a:xfrm>
            <a:off x="4419600" y="4267200"/>
            <a:ext cx="22098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tx1"/>
              </a:solidFill>
            </a:endParaRPr>
          </a:p>
        </p:txBody>
      </p: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28D201F3-2AC1-4A51-B283-7914048D34A2}"/>
                  </a:ext>
                </a:extLst>
              </p:cNvPr>
              <p:cNvSpPr txBox="1"/>
              <p:nvPr/>
            </p:nvSpPr>
            <p:spPr>
              <a:xfrm>
                <a:off x="5029200" y="4592479"/>
                <a:ext cx="11483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3200" b="0" i="1" smtClean="0">
                              <a:latin typeface="Cambria Math" panose="02040503050406030204" pitchFamily="18" charset="0"/>
                              <a:ea typeface="Cambria Math" panose="02040503050406030204" pitchFamily="18" charset="0"/>
                            </a:rPr>
                          </m:ctrlPr>
                        </m:sSubPr>
                        <m:e>
                          <m:r>
                            <a:rPr lang="es-ES" sz="3200" b="0" i="1" smtClean="0">
                              <a:latin typeface="Cambria Math" panose="02040503050406030204" pitchFamily="18" charset="0"/>
                              <a:ea typeface="Cambria Math" panose="02040503050406030204" pitchFamily="18" charset="0"/>
                            </a:rPr>
                            <m:t>𝐹</m:t>
                          </m:r>
                        </m:e>
                        <m:sub>
                          <m:r>
                            <a:rPr lang="es-ES" sz="3200" b="0" i="1" smtClean="0">
                              <a:latin typeface="Cambria Math" panose="02040503050406030204" pitchFamily="18" charset="0"/>
                              <a:ea typeface="Cambria Math" panose="02040503050406030204" pitchFamily="18" charset="0"/>
                            </a:rPr>
                            <m:t>𝜃</m:t>
                          </m:r>
                        </m:sub>
                      </m:sSub>
                      <m:r>
                        <a:rPr lang="es-ES" sz="3200" b="0" i="1" smtClean="0">
                          <a:latin typeface="Cambria Math" panose="02040503050406030204" pitchFamily="18" charset="0"/>
                          <a:ea typeface="Cambria Math" panose="02040503050406030204" pitchFamily="18" charset="0"/>
                        </a:rPr>
                        <m:t>(</m:t>
                      </m:r>
                      <m:r>
                        <a:rPr lang="es-ES" sz="3200" b="0" i="1" smtClean="0">
                          <a:latin typeface="Cambria Math" panose="02040503050406030204" pitchFamily="18" charset="0"/>
                          <a:ea typeface="Cambria Math" panose="02040503050406030204" pitchFamily="18" charset="0"/>
                        </a:rPr>
                        <m:t>𝑋</m:t>
                      </m:r>
                      <m:r>
                        <a:rPr lang="es-ES" sz="3200" b="0" i="1" smtClean="0">
                          <a:latin typeface="Cambria Math" panose="02040503050406030204" pitchFamily="18" charset="0"/>
                          <a:ea typeface="Cambria Math" panose="02040503050406030204" pitchFamily="18" charset="0"/>
                        </a:rPr>
                        <m:t>)</m:t>
                      </m:r>
                    </m:oMath>
                  </m:oMathPara>
                </a14:m>
                <a:endParaRPr lang="es-ES" sz="3200" dirty="0"/>
              </a:p>
            </p:txBody>
          </p:sp>
        </mc:Choice>
        <mc:Fallback xmlns="">
          <p:sp>
            <p:nvSpPr>
              <p:cNvPr id="18" name="CuadroTexto 17">
                <a:extLst>
                  <a:ext uri="{FF2B5EF4-FFF2-40B4-BE49-F238E27FC236}">
                    <a16:creationId xmlns:a16="http://schemas.microsoft.com/office/drawing/2014/main" id="{28D201F3-2AC1-4A51-B283-7914048D34A2}"/>
                  </a:ext>
                </a:extLst>
              </p:cNvPr>
              <p:cNvSpPr txBox="1">
                <a:spLocks noRot="1" noChangeAspect="1" noMove="1" noResize="1" noEditPoints="1" noAdjustHandles="1" noChangeArrowheads="1" noChangeShapeType="1" noTextEdit="1"/>
              </p:cNvSpPr>
              <p:nvPr/>
            </p:nvSpPr>
            <p:spPr>
              <a:xfrm>
                <a:off x="5029200" y="4592479"/>
                <a:ext cx="1148328" cy="492443"/>
              </a:xfrm>
              <a:prstGeom prst="rect">
                <a:avLst/>
              </a:prstGeom>
              <a:blipFill>
                <a:blip r:embed="rId7"/>
                <a:stretch>
                  <a:fillRect/>
                </a:stretch>
              </a:blipFill>
            </p:spPr>
            <p:txBody>
              <a:bodyPr/>
              <a:lstStyle/>
              <a:p>
                <a:r>
                  <a:rPr lang="es-ES">
                    <a:noFill/>
                  </a:rPr>
                  <a:t> </a:t>
                </a:r>
              </a:p>
            </p:txBody>
          </p:sp>
        </mc:Fallback>
      </mc:AlternateContent>
      <p:sp>
        <p:nvSpPr>
          <p:cNvPr id="19" name="Flecha: a la derecha 18">
            <a:extLst>
              <a:ext uri="{FF2B5EF4-FFF2-40B4-BE49-F238E27FC236}">
                <a16:creationId xmlns:a16="http://schemas.microsoft.com/office/drawing/2014/main" id="{00962FE6-5203-4B69-B3DD-373DE0845AB2}"/>
              </a:ext>
            </a:extLst>
          </p:cNvPr>
          <p:cNvSpPr/>
          <p:nvPr/>
        </p:nvSpPr>
        <p:spPr>
          <a:xfrm>
            <a:off x="3810000" y="4692879"/>
            <a:ext cx="508337"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 la derecha 19">
            <a:extLst>
              <a:ext uri="{FF2B5EF4-FFF2-40B4-BE49-F238E27FC236}">
                <a16:creationId xmlns:a16="http://schemas.microsoft.com/office/drawing/2014/main" id="{C95CF723-57E4-4768-BC06-C37F7D4F93FE}"/>
              </a:ext>
            </a:extLst>
          </p:cNvPr>
          <p:cNvSpPr/>
          <p:nvPr/>
        </p:nvSpPr>
        <p:spPr>
          <a:xfrm>
            <a:off x="6789576" y="4641460"/>
            <a:ext cx="508337"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21" name="Rectángulo 20">
                <a:extLst>
                  <a:ext uri="{FF2B5EF4-FFF2-40B4-BE49-F238E27FC236}">
                    <a16:creationId xmlns:a16="http://schemas.microsoft.com/office/drawing/2014/main" id="{D81B0421-CC47-4110-A30F-1B5EECE6A722}"/>
                  </a:ext>
                </a:extLst>
              </p:cNvPr>
              <p:cNvSpPr/>
              <p:nvPr/>
            </p:nvSpPr>
            <p:spPr>
              <a:xfrm>
                <a:off x="2621278" y="4488762"/>
                <a:ext cx="116512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3200" b="1" i="1" smtClean="0">
                              <a:latin typeface="Cambria Math" panose="02040503050406030204" pitchFamily="18" charset="0"/>
                            </a:rPr>
                          </m:ctrlPr>
                        </m:sSubPr>
                        <m:e>
                          <m:r>
                            <a:rPr lang="es-ES" sz="3200" b="1" i="1">
                              <a:latin typeface="Cambria Math" panose="02040503050406030204" pitchFamily="18" charset="0"/>
                            </a:rPr>
                            <m:t>𝑿</m:t>
                          </m:r>
                        </m:e>
                        <m:sub>
                          <m:r>
                            <a:rPr lang="es-ES" sz="3200" b="1" i="1" smtClean="0">
                              <a:latin typeface="Cambria Math" panose="02040503050406030204" pitchFamily="18" charset="0"/>
                            </a:rPr>
                            <m:t>𝒕𝒆𝒔𝒕</m:t>
                          </m:r>
                        </m:sub>
                      </m:sSub>
                    </m:oMath>
                  </m:oMathPara>
                </a14:m>
                <a:endParaRPr lang="es-ES" sz="3200" dirty="0"/>
              </a:p>
            </p:txBody>
          </p:sp>
        </mc:Choice>
        <mc:Fallback xmlns="">
          <p:sp>
            <p:nvSpPr>
              <p:cNvPr id="21" name="Rectángulo 20">
                <a:extLst>
                  <a:ext uri="{FF2B5EF4-FFF2-40B4-BE49-F238E27FC236}">
                    <a16:creationId xmlns:a16="http://schemas.microsoft.com/office/drawing/2014/main" id="{D81B0421-CC47-4110-A30F-1B5EECE6A722}"/>
                  </a:ext>
                </a:extLst>
              </p:cNvPr>
              <p:cNvSpPr>
                <a:spLocks noRot="1" noChangeAspect="1" noMove="1" noResize="1" noEditPoints="1" noAdjustHandles="1" noChangeArrowheads="1" noChangeShapeType="1" noTextEdit="1"/>
              </p:cNvSpPr>
              <p:nvPr/>
            </p:nvSpPr>
            <p:spPr>
              <a:xfrm>
                <a:off x="2621278" y="4488762"/>
                <a:ext cx="1165127" cy="584775"/>
              </a:xfrm>
              <a:prstGeom prst="rect">
                <a:avLst/>
              </a:prstGeom>
              <a:blipFill>
                <a:blip r:embed="rId8"/>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 name="Rectángulo 21">
                <a:extLst>
                  <a:ext uri="{FF2B5EF4-FFF2-40B4-BE49-F238E27FC236}">
                    <a16:creationId xmlns:a16="http://schemas.microsoft.com/office/drawing/2014/main" id="{2ED2D223-75DB-487D-B964-0C923EE257C3}"/>
                  </a:ext>
                </a:extLst>
              </p:cNvPr>
              <p:cNvSpPr/>
              <p:nvPr/>
            </p:nvSpPr>
            <p:spPr>
              <a:xfrm>
                <a:off x="7479679" y="4500147"/>
                <a:ext cx="114268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3200" b="1" i="1" smtClean="0">
                              <a:latin typeface="Cambria Math" panose="02040503050406030204" pitchFamily="18" charset="0"/>
                            </a:rPr>
                          </m:ctrlPr>
                        </m:sSubPr>
                        <m:e>
                          <m:r>
                            <a:rPr lang="es-ES" sz="3200" b="1" i="1">
                              <a:latin typeface="Cambria Math" panose="02040503050406030204" pitchFamily="18" charset="0"/>
                            </a:rPr>
                            <m:t>𝒀</m:t>
                          </m:r>
                        </m:e>
                        <m:sub>
                          <m:r>
                            <a:rPr lang="es-ES" sz="3200" b="1" i="1" smtClean="0">
                              <a:latin typeface="Cambria Math" panose="02040503050406030204" pitchFamily="18" charset="0"/>
                            </a:rPr>
                            <m:t>𝒕𝒆𝒔𝒕</m:t>
                          </m:r>
                        </m:sub>
                      </m:sSub>
                    </m:oMath>
                  </m:oMathPara>
                </a14:m>
                <a:endParaRPr lang="es-ES" sz="3200" dirty="0"/>
              </a:p>
            </p:txBody>
          </p:sp>
        </mc:Choice>
        <mc:Fallback xmlns="">
          <p:sp>
            <p:nvSpPr>
              <p:cNvPr id="22" name="Rectángulo 21">
                <a:extLst>
                  <a:ext uri="{FF2B5EF4-FFF2-40B4-BE49-F238E27FC236}">
                    <a16:creationId xmlns:a16="http://schemas.microsoft.com/office/drawing/2014/main" id="{2ED2D223-75DB-487D-B964-0C923EE257C3}"/>
                  </a:ext>
                </a:extLst>
              </p:cNvPr>
              <p:cNvSpPr>
                <a:spLocks noRot="1" noChangeAspect="1" noMove="1" noResize="1" noEditPoints="1" noAdjustHandles="1" noChangeArrowheads="1" noChangeShapeType="1" noTextEdit="1"/>
              </p:cNvSpPr>
              <p:nvPr/>
            </p:nvSpPr>
            <p:spPr>
              <a:xfrm>
                <a:off x="7479679" y="4500147"/>
                <a:ext cx="1142685" cy="584775"/>
              </a:xfrm>
              <a:prstGeom prst="rect">
                <a:avLst/>
              </a:prstGeom>
              <a:blipFill>
                <a:blip r:embed="rId9"/>
                <a:stretch>
                  <a:fillRect/>
                </a:stretch>
              </a:blipFill>
            </p:spPr>
            <p:txBody>
              <a:bodyPr/>
              <a:lstStyle/>
              <a:p>
                <a:r>
                  <a:rPr lang="es-ES">
                    <a:noFill/>
                  </a:rPr>
                  <a:t> </a:t>
                </a:r>
              </a:p>
            </p:txBody>
          </p:sp>
        </mc:Fallback>
      </mc:AlternateContent>
      <p:sp>
        <p:nvSpPr>
          <p:cNvPr id="23" name="Flecha: hacia abajo 22">
            <a:extLst>
              <a:ext uri="{FF2B5EF4-FFF2-40B4-BE49-F238E27FC236}">
                <a16:creationId xmlns:a16="http://schemas.microsoft.com/office/drawing/2014/main" id="{0EC5408E-D9D8-45DC-A22A-FE6CC4641E6D}"/>
              </a:ext>
            </a:extLst>
          </p:cNvPr>
          <p:cNvSpPr/>
          <p:nvPr/>
        </p:nvSpPr>
        <p:spPr>
          <a:xfrm>
            <a:off x="5312133" y="3328528"/>
            <a:ext cx="332119" cy="7410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D0270659-0681-4A98-96FF-EA17A6C052D1}"/>
                  </a:ext>
                </a:extLst>
              </p:cNvPr>
              <p:cNvSpPr txBox="1"/>
              <p:nvPr/>
            </p:nvSpPr>
            <p:spPr>
              <a:xfrm>
                <a:off x="5786444" y="3397865"/>
                <a:ext cx="2514600" cy="646331"/>
              </a:xfrm>
              <a:prstGeom prst="rect">
                <a:avLst/>
              </a:prstGeom>
              <a:noFill/>
            </p:spPr>
            <p:txBody>
              <a:bodyPr wrap="square" rtlCol="0">
                <a:spAutoFit/>
              </a:bodyPr>
              <a:lstStyle/>
              <a:p>
                <a:r>
                  <a:rPr lang="es-ES" dirty="0"/>
                  <a:t>Usamos el </a:t>
                </a:r>
                <a14:m>
                  <m:oMath xmlns:m="http://schemas.openxmlformats.org/officeDocument/2006/math">
                    <m:r>
                      <a:rPr lang="es-ES" b="1" i="1">
                        <a:latin typeface="Cambria Math" panose="02040503050406030204" pitchFamily="18" charset="0"/>
                        <a:ea typeface="Cambria Math" panose="02040503050406030204" pitchFamily="18" charset="0"/>
                      </a:rPr>
                      <m:t>𝜽</m:t>
                    </m:r>
                  </m:oMath>
                </a14:m>
                <a:r>
                  <a:rPr lang="es-ES" dirty="0"/>
                  <a:t> aprendido </a:t>
                </a:r>
              </a:p>
            </p:txBody>
          </p:sp>
        </mc:Choice>
        <mc:Fallback xmlns="">
          <p:sp>
            <p:nvSpPr>
              <p:cNvPr id="24" name="CuadroTexto 23">
                <a:extLst>
                  <a:ext uri="{FF2B5EF4-FFF2-40B4-BE49-F238E27FC236}">
                    <a16:creationId xmlns:a16="http://schemas.microsoft.com/office/drawing/2014/main" id="{D0270659-0681-4A98-96FF-EA17A6C052D1}"/>
                  </a:ext>
                </a:extLst>
              </p:cNvPr>
              <p:cNvSpPr txBox="1">
                <a:spLocks noRot="1" noChangeAspect="1" noMove="1" noResize="1" noEditPoints="1" noAdjustHandles="1" noChangeArrowheads="1" noChangeShapeType="1" noTextEdit="1"/>
              </p:cNvSpPr>
              <p:nvPr/>
            </p:nvSpPr>
            <p:spPr>
              <a:xfrm>
                <a:off x="5786444" y="3397865"/>
                <a:ext cx="2514600" cy="646331"/>
              </a:xfrm>
              <a:prstGeom prst="rect">
                <a:avLst/>
              </a:prstGeom>
              <a:blipFill>
                <a:blip r:embed="rId10"/>
                <a:stretch>
                  <a:fillRect l="-1937" t="-4717" b="-14151"/>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73D18CFF-0B3A-49D9-80E3-C3AAB8EDEE80}"/>
                  </a:ext>
                </a:extLst>
              </p:cNvPr>
              <p:cNvSpPr txBox="1"/>
              <p:nvPr/>
            </p:nvSpPr>
            <p:spPr>
              <a:xfrm>
                <a:off x="2128030" y="5526024"/>
                <a:ext cx="6629400" cy="923330"/>
              </a:xfrm>
              <a:prstGeom prst="rect">
                <a:avLst/>
              </a:prstGeom>
              <a:noFill/>
            </p:spPr>
            <p:txBody>
              <a:bodyPr wrap="square" rtlCol="0">
                <a:spAutoFit/>
              </a:bodyPr>
              <a:lstStyle/>
              <a:p>
                <a:r>
                  <a:rPr lang="es-ES" dirty="0"/>
                  <a:t>Usamos la función genérica </a:t>
                </a:r>
                <a14:m>
                  <m:oMath xmlns:m="http://schemas.openxmlformats.org/officeDocument/2006/math">
                    <m:r>
                      <a:rPr lang="es-ES" b="1" i="1">
                        <a:latin typeface="Cambria Math" panose="02040503050406030204" pitchFamily="18" charset="0"/>
                        <a:ea typeface="Cambria Math" panose="02040503050406030204" pitchFamily="18" charset="0"/>
                      </a:rPr>
                      <m:t>𝑭</m:t>
                    </m:r>
                    <m:r>
                      <a:rPr lang="es-ES" i="1">
                        <a:latin typeface="Cambria Math" panose="02040503050406030204" pitchFamily="18" charset="0"/>
                        <a:ea typeface="Cambria Math" panose="02040503050406030204" pitchFamily="18" charset="0"/>
                      </a:rPr>
                      <m:t> </m:t>
                    </m:r>
                  </m:oMath>
                </a14:m>
                <a:r>
                  <a:rPr lang="es-ES" dirty="0"/>
                  <a:t> con el parámetro </a:t>
                </a:r>
                <a14:m>
                  <m:oMath xmlns:m="http://schemas.openxmlformats.org/officeDocument/2006/math">
                    <m:r>
                      <a:rPr lang="es-ES" b="1" i="1">
                        <a:latin typeface="Cambria Math" panose="02040503050406030204" pitchFamily="18" charset="0"/>
                        <a:ea typeface="Cambria Math" panose="02040503050406030204" pitchFamily="18" charset="0"/>
                      </a:rPr>
                      <m:t>𝜽</m:t>
                    </m:r>
                  </m:oMath>
                </a14:m>
                <a:r>
                  <a:rPr lang="es-ES" dirty="0"/>
                  <a:t> </a:t>
                </a:r>
                <a:r>
                  <a:rPr lang="es-ES" b="1" dirty="0"/>
                  <a:t>ajustado a los datos de entrenamiento </a:t>
                </a:r>
                <a:r>
                  <a:rPr lang="es-ES" dirty="0"/>
                  <a:t>para predecir </a:t>
                </a:r>
                <a14:m>
                  <m:oMath xmlns:m="http://schemas.openxmlformats.org/officeDocument/2006/math">
                    <m:r>
                      <a:rPr lang="es-ES" b="1" i="1">
                        <a:latin typeface="Cambria Math" panose="02040503050406030204" pitchFamily="18" charset="0"/>
                      </a:rPr>
                      <m:t>𝒀</m:t>
                    </m:r>
                  </m:oMath>
                </a14:m>
                <a:r>
                  <a:rPr lang="es-ES" dirty="0"/>
                  <a:t> para unos datos </a:t>
                </a:r>
                <a14:m>
                  <m:oMath xmlns:m="http://schemas.openxmlformats.org/officeDocument/2006/math">
                    <m:r>
                      <a:rPr lang="es-ES" b="1" i="1">
                        <a:latin typeface="Cambria Math" panose="02040503050406030204" pitchFamily="18" charset="0"/>
                      </a:rPr>
                      <m:t>𝑿</m:t>
                    </m:r>
                  </m:oMath>
                </a14:m>
                <a:r>
                  <a:rPr lang="es-ES" dirty="0"/>
                  <a:t> de entrada </a:t>
                </a:r>
                <a:r>
                  <a:rPr lang="es-ES" b="1" dirty="0"/>
                  <a:t>desconocidos</a:t>
                </a:r>
              </a:p>
            </p:txBody>
          </p:sp>
        </mc:Choice>
        <mc:Fallback xmlns="">
          <p:sp>
            <p:nvSpPr>
              <p:cNvPr id="25" name="CuadroTexto 24">
                <a:extLst>
                  <a:ext uri="{FF2B5EF4-FFF2-40B4-BE49-F238E27FC236}">
                    <a16:creationId xmlns:a16="http://schemas.microsoft.com/office/drawing/2014/main" id="{73D18CFF-0B3A-49D9-80E3-C3AAB8EDEE80}"/>
                  </a:ext>
                </a:extLst>
              </p:cNvPr>
              <p:cNvSpPr txBox="1">
                <a:spLocks noRot="1" noChangeAspect="1" noMove="1" noResize="1" noEditPoints="1" noAdjustHandles="1" noChangeArrowheads="1" noChangeShapeType="1" noTextEdit="1"/>
              </p:cNvSpPr>
              <p:nvPr/>
            </p:nvSpPr>
            <p:spPr>
              <a:xfrm>
                <a:off x="2128030" y="5526024"/>
                <a:ext cx="6629400" cy="923330"/>
              </a:xfrm>
              <a:prstGeom prst="rect">
                <a:avLst/>
              </a:prstGeom>
              <a:blipFill>
                <a:blip r:embed="rId11"/>
                <a:stretch>
                  <a:fillRect l="-735" t="-3974" b="-9272"/>
                </a:stretch>
              </a:blipFill>
            </p:spPr>
            <p:txBody>
              <a:bodyPr/>
              <a:lstStyle/>
              <a:p>
                <a:r>
                  <a:rPr lang="es-ES">
                    <a:noFill/>
                  </a:rPr>
                  <a:t> </a:t>
                </a:r>
              </a:p>
            </p:txBody>
          </p:sp>
        </mc:Fallback>
      </mc:AlternateContent>
      <p:sp>
        <p:nvSpPr>
          <p:cNvPr id="26" name="CuadroTexto 25">
            <a:extLst>
              <a:ext uri="{FF2B5EF4-FFF2-40B4-BE49-F238E27FC236}">
                <a16:creationId xmlns:a16="http://schemas.microsoft.com/office/drawing/2014/main" id="{3D352625-B482-478E-A4E3-36ADBC9E7620}"/>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spTree>
    <p:extLst>
      <p:ext uri="{BB962C8B-B14F-4D97-AF65-F5344CB8AC3E}">
        <p14:creationId xmlns:p14="http://schemas.microsoft.com/office/powerpoint/2010/main" val="1578047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a:xfrm>
            <a:off x="266700" y="1143000"/>
            <a:ext cx="8610600" cy="5486400"/>
          </a:xfrm>
        </p:spPr>
        <p:txBody>
          <a:bodyPr/>
          <a:lstStyle/>
          <a:p>
            <a:pPr>
              <a:lnSpc>
                <a:spcPct val="90000"/>
              </a:lnSpc>
            </a:pPr>
            <a:r>
              <a:rPr lang="es-ES" altLang="es-ES_tradnl" sz="1800" dirty="0" err="1"/>
              <a:t>Hinge</a:t>
            </a:r>
            <a:endParaRPr lang="es-ES" altLang="es-ES_tradnl" sz="1800" dirty="0"/>
          </a:p>
          <a:p>
            <a:pPr>
              <a:lnSpc>
                <a:spcPct val="90000"/>
              </a:lnSpc>
            </a:pPr>
            <a:endParaRPr lang="es-ES" altLang="es-ES_tradnl" sz="1800" dirty="0"/>
          </a:p>
          <a:p>
            <a:pPr>
              <a:lnSpc>
                <a:spcPct val="90000"/>
              </a:lnSpc>
            </a:pPr>
            <a:endParaRPr lang="es-ES" altLang="es-ES_tradnl" sz="1800" dirty="0"/>
          </a:p>
          <a:p>
            <a:pPr>
              <a:lnSpc>
                <a:spcPct val="90000"/>
              </a:lnSpc>
            </a:pPr>
            <a:endParaRPr lang="es-ES" altLang="es-ES_tradnl" sz="1800" dirty="0"/>
          </a:p>
          <a:p>
            <a:pPr>
              <a:lnSpc>
                <a:spcPct val="90000"/>
              </a:lnSpc>
            </a:pPr>
            <a:endParaRPr lang="es-ES" altLang="es-ES_tradnl" sz="1800" dirty="0"/>
          </a:p>
          <a:p>
            <a:pPr>
              <a:lnSpc>
                <a:spcPct val="90000"/>
              </a:lnSpc>
            </a:pPr>
            <a:r>
              <a:rPr lang="en-US" sz="1800" dirty="0"/>
              <a:t>Squared Hinge</a:t>
            </a:r>
            <a:endParaRPr lang="es-ES" altLang="es-ES_tradnl" sz="1800" dirty="0"/>
          </a:p>
          <a:p>
            <a:pPr>
              <a:lnSpc>
                <a:spcPct val="90000"/>
              </a:lnSpc>
            </a:pPr>
            <a:endParaRPr lang="es-ES" altLang="es-ES_tradnl" sz="1800" dirty="0"/>
          </a:p>
          <a:p>
            <a:pPr>
              <a:lnSpc>
                <a:spcPct val="90000"/>
              </a:lnSpc>
            </a:pPr>
            <a:endParaRPr lang="es-ES" altLang="es-ES_tradnl" sz="1800" dirty="0"/>
          </a:p>
          <a:p>
            <a:pPr>
              <a:lnSpc>
                <a:spcPct val="90000"/>
              </a:lnSpc>
            </a:pPr>
            <a:endParaRPr lang="es-ES" altLang="es-ES_tradnl" sz="1800" dirty="0"/>
          </a:p>
          <a:p>
            <a:pPr>
              <a:lnSpc>
                <a:spcPct val="90000"/>
              </a:lnSpc>
            </a:pPr>
            <a:endParaRPr lang="es-ES" altLang="es-ES_tradnl" sz="1800" dirty="0"/>
          </a:p>
          <a:p>
            <a:pPr>
              <a:lnSpc>
                <a:spcPct val="90000"/>
              </a:lnSpc>
            </a:pPr>
            <a:r>
              <a:rPr lang="es-ES" altLang="es-ES_tradnl" sz="1800" dirty="0"/>
              <a:t>Distancia coseno</a:t>
            </a:r>
            <a:endParaRPr lang="es-ES" altLang="es-ES_tradnl" sz="1600" dirty="0"/>
          </a:p>
          <a:p>
            <a:pPr lvl="2">
              <a:lnSpc>
                <a:spcPct val="90000"/>
              </a:lnSpc>
              <a:buFontTx/>
              <a:buNone/>
            </a:pPr>
            <a:endParaRPr lang="es-ES" altLang="es-ES_tradnl" sz="1600" dirty="0"/>
          </a:p>
          <a:p>
            <a:pPr>
              <a:lnSpc>
                <a:spcPct val="90000"/>
              </a:lnSpc>
            </a:pPr>
            <a:endParaRPr lang="es-ES" altLang="es-ES_tradnl" sz="1600" dirty="0"/>
          </a:p>
        </p:txBody>
      </p:sp>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s-ES" sz="2400" dirty="0">
                <a:solidFill>
                  <a:schemeClr val="tx2"/>
                </a:solidFill>
              </a:rPr>
              <a:t>Funciones de coste</a:t>
            </a:r>
          </a:p>
        </p:txBody>
      </p:sp>
      <p:sp>
        <p:nvSpPr>
          <p:cNvPr id="3" name="CuadroTexto 2">
            <a:extLst>
              <a:ext uri="{FF2B5EF4-FFF2-40B4-BE49-F238E27FC236}">
                <a16:creationId xmlns:a16="http://schemas.microsoft.com/office/drawing/2014/main" id="{CA459965-3027-45FA-85F3-7323253132EE}"/>
              </a:ext>
            </a:extLst>
          </p:cNvPr>
          <p:cNvSpPr txBox="1"/>
          <p:nvPr/>
        </p:nvSpPr>
        <p:spPr>
          <a:xfrm>
            <a:off x="3946234" y="615434"/>
            <a:ext cx="1627369" cy="400110"/>
          </a:xfrm>
          <a:prstGeom prst="rect">
            <a:avLst/>
          </a:prstGeom>
          <a:noFill/>
        </p:spPr>
        <p:txBody>
          <a:bodyPr wrap="none" rtlCol="0">
            <a:spAutoFit/>
          </a:bodyPr>
          <a:lstStyle/>
          <a:p>
            <a:r>
              <a:rPr lang="es-ES" sz="2000" dirty="0"/>
              <a:t>Clasificación</a:t>
            </a:r>
          </a:p>
        </p:txBody>
      </p:sp>
      <p:sp>
        <p:nvSpPr>
          <p:cNvPr id="10" name="Rectángulo 9">
            <a:extLst>
              <a:ext uri="{FF2B5EF4-FFF2-40B4-BE49-F238E27FC236}">
                <a16:creationId xmlns:a16="http://schemas.microsoft.com/office/drawing/2014/main" id="{0493C2B9-32B8-431E-AEBE-ADC25419D843}"/>
              </a:ext>
            </a:extLst>
          </p:cNvPr>
          <p:cNvSpPr/>
          <p:nvPr/>
        </p:nvSpPr>
        <p:spPr>
          <a:xfrm>
            <a:off x="282976" y="6404077"/>
            <a:ext cx="8305800" cy="246221"/>
          </a:xfrm>
          <a:prstGeom prst="rect">
            <a:avLst/>
          </a:prstGeom>
        </p:spPr>
        <p:txBody>
          <a:bodyPr wrap="square">
            <a:spAutoFit/>
          </a:bodyPr>
          <a:lstStyle/>
          <a:p>
            <a:r>
              <a:rPr lang="es-ES" sz="1000" dirty="0"/>
              <a:t>https://isaacchanghau.github.io/post/loss_functions/</a:t>
            </a:r>
          </a:p>
        </p:txBody>
      </p:sp>
      <p:pic>
        <p:nvPicPr>
          <p:cNvPr id="12" name="Imagen 11">
            <a:extLst>
              <a:ext uri="{FF2B5EF4-FFF2-40B4-BE49-F238E27FC236}">
                <a16:creationId xmlns:a16="http://schemas.microsoft.com/office/drawing/2014/main" id="{CFDB6384-1078-49A0-9B1B-D8CE5868B690}"/>
              </a:ext>
            </a:extLst>
          </p:cNvPr>
          <p:cNvPicPr>
            <a:picLocks noChangeAspect="1"/>
          </p:cNvPicPr>
          <p:nvPr/>
        </p:nvPicPr>
        <p:blipFill>
          <a:blip r:embed="rId3"/>
          <a:stretch>
            <a:fillRect/>
          </a:stretch>
        </p:blipFill>
        <p:spPr>
          <a:xfrm>
            <a:off x="1752600" y="4997100"/>
            <a:ext cx="5133975" cy="1064077"/>
          </a:xfrm>
          <a:prstGeom prst="rect">
            <a:avLst/>
          </a:prstGeom>
        </p:spPr>
      </p:pic>
      <p:pic>
        <p:nvPicPr>
          <p:cNvPr id="13" name="Imagen 12" descr="Imagen que contiene captura de pantalla&#10;&#10;Descripción generada con confianza muy alta">
            <a:extLst>
              <a:ext uri="{FF2B5EF4-FFF2-40B4-BE49-F238E27FC236}">
                <a16:creationId xmlns:a16="http://schemas.microsoft.com/office/drawing/2014/main" id="{5BF21DF8-39B4-4559-99D4-F71F9B574C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9561" y="1606315"/>
            <a:ext cx="3668690" cy="1663897"/>
          </a:xfrm>
          <a:prstGeom prst="rect">
            <a:avLst/>
          </a:prstGeom>
        </p:spPr>
      </p:pic>
      <p:sp>
        <p:nvSpPr>
          <p:cNvPr id="15" name="Rectángulo: esquinas redondeadas 14">
            <a:extLst>
              <a:ext uri="{FF2B5EF4-FFF2-40B4-BE49-F238E27FC236}">
                <a16:creationId xmlns:a16="http://schemas.microsoft.com/office/drawing/2014/main" id="{2A385A10-EB74-410A-88CF-E6395E438BB9}"/>
              </a:ext>
            </a:extLst>
          </p:cNvPr>
          <p:cNvSpPr/>
          <p:nvPr/>
        </p:nvSpPr>
        <p:spPr>
          <a:xfrm>
            <a:off x="7197570" y="2597444"/>
            <a:ext cx="651029" cy="672767"/>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cxnSp>
        <p:nvCxnSpPr>
          <p:cNvPr id="17" name="Conector recto de flecha 16">
            <a:extLst>
              <a:ext uri="{FF2B5EF4-FFF2-40B4-BE49-F238E27FC236}">
                <a16:creationId xmlns:a16="http://schemas.microsoft.com/office/drawing/2014/main" id="{92E42A6A-8931-47A8-9B3A-F62FDA7B324F}"/>
              </a:ext>
            </a:extLst>
          </p:cNvPr>
          <p:cNvCxnSpPr>
            <a:cxnSpLocks/>
          </p:cNvCxnSpPr>
          <p:nvPr/>
        </p:nvCxnSpPr>
        <p:spPr>
          <a:xfrm flipV="1">
            <a:off x="7239000" y="3354992"/>
            <a:ext cx="256159" cy="326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a:extLst>
              <a:ext uri="{FF2B5EF4-FFF2-40B4-BE49-F238E27FC236}">
                <a16:creationId xmlns:a16="http://schemas.microsoft.com/office/drawing/2014/main" id="{01FBA0F3-344D-4344-BAB1-6F2E9E01A69F}"/>
              </a:ext>
            </a:extLst>
          </p:cNvPr>
          <p:cNvSpPr txBox="1"/>
          <p:nvPr/>
        </p:nvSpPr>
        <p:spPr>
          <a:xfrm>
            <a:off x="5029200" y="3718157"/>
            <a:ext cx="3886199" cy="830997"/>
          </a:xfrm>
          <a:prstGeom prst="rect">
            <a:avLst/>
          </a:prstGeom>
          <a:noFill/>
        </p:spPr>
        <p:txBody>
          <a:bodyPr wrap="square" rtlCol="0">
            <a:spAutoFit/>
          </a:bodyPr>
          <a:lstStyle/>
          <a:p>
            <a:pPr algn="ctr"/>
            <a:r>
              <a:rPr lang="es-ES" sz="1200" dirty="0"/>
              <a:t>Predicción correcta</a:t>
            </a:r>
          </a:p>
          <a:p>
            <a:pPr algn="ctr"/>
            <a:r>
              <a:rPr lang="fr-FR" sz="1200" dirty="0"/>
              <a:t>max(0, (-4.61) - (3.28)+ 1) + max(0, (1.46) - (3.28)+ 1) = 0</a:t>
            </a:r>
            <a:endParaRPr lang="es-ES" altLang="es-ES_tradnl" sz="900" dirty="0"/>
          </a:p>
          <a:p>
            <a:pPr algn="ctr"/>
            <a:endParaRPr lang="es-ES" sz="1200" dirty="0"/>
          </a:p>
        </p:txBody>
      </p:sp>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4D1CF9D0-439B-4F1B-AE36-BEAFEA792A78}"/>
                  </a:ext>
                </a:extLst>
              </p:cNvPr>
              <p:cNvSpPr txBox="1"/>
              <p:nvPr/>
            </p:nvSpPr>
            <p:spPr>
              <a:xfrm>
                <a:off x="838200" y="1647708"/>
                <a:ext cx="4527935" cy="7904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1" i="1" smtClean="0">
                          <a:latin typeface="Cambria Math" panose="02040503050406030204" pitchFamily="18" charset="0"/>
                          <a:ea typeface="Cambria Math" panose="02040503050406030204" pitchFamily="18" charset="0"/>
                        </a:rPr>
                        <m:t>𝓛</m:t>
                      </m:r>
                      <m:r>
                        <a:rPr lang="es-ES" b="0" i="1" smtClean="0">
                          <a:latin typeface="Cambria Math" panose="02040503050406030204" pitchFamily="18" charset="0"/>
                          <a:ea typeface="Cambria Math" panose="02040503050406030204" pitchFamily="18" charset="0"/>
                        </a:rPr>
                        <m:t>=</m:t>
                      </m:r>
                      <m:nary>
                        <m:naryPr>
                          <m:chr m:val="∑"/>
                          <m:ctrlPr>
                            <a:rPr lang="es-ES" b="0" i="1" smtClean="0">
                              <a:latin typeface="Cambria Math" panose="02040503050406030204" pitchFamily="18" charset="0"/>
                              <a:ea typeface="Cambria Math" panose="02040503050406030204" pitchFamily="18" charset="0"/>
                            </a:rPr>
                          </m:ctrlPr>
                        </m:naryPr>
                        <m:sub>
                          <m:r>
                            <m:rPr>
                              <m:brk m:alnAt="23"/>
                            </m:rPr>
                            <a:rPr lang="es-ES" b="0" i="1" smtClean="0">
                              <a:latin typeface="Cambria Math" panose="02040503050406030204" pitchFamily="18" charset="0"/>
                              <a:ea typeface="Cambria Math" panose="02040503050406030204" pitchFamily="18" charset="0"/>
                            </a:rPr>
                            <m:t>1</m:t>
                          </m:r>
                        </m:sub>
                        <m:sup>
                          <m:r>
                            <a:rPr lang="es-ES" b="0" i="1" smtClean="0">
                              <a:latin typeface="Cambria Math" panose="02040503050406030204" pitchFamily="18" charset="0"/>
                              <a:ea typeface="Cambria Math" panose="02040503050406030204" pitchFamily="18" charset="0"/>
                            </a:rPr>
                            <m:t>𝑛</m:t>
                          </m:r>
                        </m:sup>
                        <m:e>
                          <m:nary>
                            <m:naryPr>
                              <m:chr m:val="∑"/>
                              <m:supHide m:val="on"/>
                              <m:ctrlPr>
                                <a:rPr lang="es-ES" i="1">
                                  <a:latin typeface="Cambria Math" panose="02040503050406030204" pitchFamily="18" charset="0"/>
                                  <a:ea typeface="Cambria Math" panose="02040503050406030204" pitchFamily="18" charset="0"/>
                                </a:rPr>
                              </m:ctrlPr>
                            </m:naryPr>
                            <m:sub>
                              <m:r>
                                <m:rPr>
                                  <m:brk m:alnAt="23"/>
                                </m:rPr>
                                <a:rPr lang="es-ES" i="1">
                                  <a:latin typeface="Cambria Math" panose="02040503050406030204" pitchFamily="18" charset="0"/>
                                  <a:ea typeface="Cambria Math" panose="02040503050406030204" pitchFamily="18" charset="0"/>
                                </a:rPr>
                                <m:t>𝑖</m:t>
                              </m:r>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𝑖</m:t>
                                  </m:r>
                                </m:e>
                                <m:sub>
                                  <m:r>
                                    <a:rPr lang="es-ES" i="1">
                                      <a:latin typeface="Cambria Math" panose="02040503050406030204" pitchFamily="18" charset="0"/>
                                      <a:ea typeface="Cambria Math" panose="02040503050406030204" pitchFamily="18" charset="0"/>
                                    </a:rPr>
                                    <m:t>𝑡𝑟𝑢𝑒</m:t>
                                  </m:r>
                                </m:sub>
                              </m:sSub>
                            </m:sub>
                            <m:sup/>
                            <m:e>
                              <m:sSup>
                                <m:sSupPr>
                                  <m:ctrlPr>
                                    <a:rPr lang="es-ES" i="1">
                                      <a:latin typeface="Cambria Math" panose="02040503050406030204" pitchFamily="18" charset="0"/>
                                      <a:ea typeface="Cambria Math" panose="02040503050406030204" pitchFamily="18" charset="0"/>
                                    </a:rPr>
                                  </m:ctrlPr>
                                </m:sSupPr>
                                <m:e>
                                  <m:r>
                                    <m:rPr>
                                      <m:sty m:val="p"/>
                                    </m:rPr>
                                    <a:rPr lang="es-ES">
                                      <a:latin typeface="Cambria Math" panose="02040503050406030204" pitchFamily="18" charset="0"/>
                                      <a:ea typeface="Cambria Math" panose="02040503050406030204" pitchFamily="18" charset="0"/>
                                    </a:rPr>
                                    <m:t>max</m:t>
                                  </m:r>
                                  <m:r>
                                    <a:rPr lang="es-ES" i="1">
                                      <a:latin typeface="Cambria Math" panose="02040503050406030204" pitchFamily="18" charset="0"/>
                                      <a:ea typeface="Cambria Math" panose="02040503050406030204" pitchFamily="18" charset="0"/>
                                    </a:rPr>
                                    <m:t>⁡(0, </m:t>
                                  </m:r>
                                  <m:r>
                                    <a:rPr lang="es-ES" i="1">
                                      <a:latin typeface="Cambria Math" panose="02040503050406030204" pitchFamily="18" charset="0"/>
                                      <a:ea typeface="Cambria Math" panose="02040503050406030204" pitchFamily="18" charset="0"/>
                                    </a:rPr>
                                    <m:t>𝑦</m:t>
                                  </m:r>
                                </m:e>
                                <m:sup>
                                  <m:r>
                                    <a:rPr lang="es-ES"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𝑖</m:t>
                                  </m:r>
                                  <m:r>
                                    <a:rPr lang="es-ES" i="1">
                                      <a:latin typeface="Cambria Math" panose="02040503050406030204" pitchFamily="18" charset="0"/>
                                      <a:ea typeface="Cambria Math" panose="02040503050406030204" pitchFamily="18" charset="0"/>
                                    </a:rPr>
                                    <m:t>)</m:t>
                                  </m:r>
                                </m:sup>
                              </m:sSup>
                              <m:r>
                                <a:rPr lang="es-ES">
                                  <a:latin typeface="Cambria Math" panose="02040503050406030204" pitchFamily="18" charset="0"/>
                                  <a:ea typeface="Cambria Math" panose="02040503050406030204" pitchFamily="18" charset="0"/>
                                </a:rPr>
                                <m:t> −</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𝑦</m:t>
                                  </m:r>
                                </m:e>
                                <m:sup>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𝑖</m:t>
                                      </m:r>
                                    </m:e>
                                    <m:sub>
                                      <m:r>
                                        <a:rPr lang="es-ES" i="1">
                                          <a:latin typeface="Cambria Math" panose="02040503050406030204" pitchFamily="18" charset="0"/>
                                          <a:ea typeface="Cambria Math" panose="02040503050406030204" pitchFamily="18" charset="0"/>
                                        </a:rPr>
                                        <m:t>𝑡𝑟𝑢𝑒</m:t>
                                      </m:r>
                                    </m:sub>
                                  </m:sSub>
                                  <m:r>
                                    <a:rPr lang="es-ES" i="1">
                                      <a:latin typeface="Cambria Math" panose="02040503050406030204" pitchFamily="18" charset="0"/>
                                      <a:ea typeface="Cambria Math" panose="02040503050406030204" pitchFamily="18" charset="0"/>
                                    </a:rPr>
                                    <m:t>)</m:t>
                                  </m:r>
                                </m:sup>
                              </m:sSup>
                              <m:r>
                                <a:rPr lang="es-ES">
                                  <a:latin typeface="Cambria Math" panose="02040503050406030204" pitchFamily="18" charset="0"/>
                                  <a:ea typeface="Cambria Math" panose="02040503050406030204" pitchFamily="18" charset="0"/>
                                </a:rPr>
                                <m:t>+1</m:t>
                              </m:r>
                              <m:r>
                                <a:rPr lang="es-ES" i="1">
                                  <a:latin typeface="Cambria Math" panose="02040503050406030204" pitchFamily="18" charset="0"/>
                                  <a:ea typeface="Cambria Math" panose="02040503050406030204" pitchFamily="18" charset="0"/>
                                </a:rPr>
                                <m:t>)</m:t>
                              </m:r>
                            </m:e>
                          </m:nary>
                        </m:e>
                      </m:nary>
                    </m:oMath>
                  </m:oMathPara>
                </a14:m>
                <a:endParaRPr lang="es-ES" dirty="0"/>
              </a:p>
            </p:txBody>
          </p:sp>
        </mc:Choice>
        <mc:Fallback xmlns="">
          <p:sp>
            <p:nvSpPr>
              <p:cNvPr id="21" name="CuadroTexto 20">
                <a:extLst>
                  <a:ext uri="{FF2B5EF4-FFF2-40B4-BE49-F238E27FC236}">
                    <a16:creationId xmlns:a16="http://schemas.microsoft.com/office/drawing/2014/main" id="{4D1CF9D0-439B-4F1B-AE36-BEAFEA792A78}"/>
                  </a:ext>
                </a:extLst>
              </p:cNvPr>
              <p:cNvSpPr txBox="1">
                <a:spLocks noRot="1" noChangeAspect="1" noMove="1" noResize="1" noEditPoints="1" noAdjustHandles="1" noChangeArrowheads="1" noChangeShapeType="1" noTextEdit="1"/>
              </p:cNvSpPr>
              <p:nvPr/>
            </p:nvSpPr>
            <p:spPr>
              <a:xfrm>
                <a:off x="838200" y="1647708"/>
                <a:ext cx="4527935" cy="790409"/>
              </a:xfrm>
              <a:prstGeom prst="rect">
                <a:avLst/>
              </a:prstGeom>
              <a:blipFill>
                <a:blip r:embed="rId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3652D8B4-8FC7-4DF2-8528-05363014F86E}"/>
                  </a:ext>
                </a:extLst>
              </p:cNvPr>
              <p:cNvSpPr txBox="1"/>
              <p:nvPr/>
            </p:nvSpPr>
            <p:spPr>
              <a:xfrm>
                <a:off x="623527" y="3151503"/>
                <a:ext cx="4527935" cy="7904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1" i="1" smtClean="0">
                          <a:latin typeface="Cambria Math" panose="02040503050406030204" pitchFamily="18" charset="0"/>
                          <a:ea typeface="Cambria Math" panose="02040503050406030204" pitchFamily="18" charset="0"/>
                        </a:rPr>
                        <m:t>𝓛</m:t>
                      </m:r>
                      <m:r>
                        <a:rPr lang="es-ES" b="0" i="1" smtClean="0">
                          <a:latin typeface="Cambria Math" panose="02040503050406030204" pitchFamily="18" charset="0"/>
                          <a:ea typeface="Cambria Math" panose="02040503050406030204" pitchFamily="18" charset="0"/>
                        </a:rPr>
                        <m:t>=</m:t>
                      </m:r>
                      <m:nary>
                        <m:naryPr>
                          <m:chr m:val="∑"/>
                          <m:ctrlPr>
                            <a:rPr lang="es-ES" b="0" i="1" smtClean="0">
                              <a:latin typeface="Cambria Math" panose="02040503050406030204" pitchFamily="18" charset="0"/>
                              <a:ea typeface="Cambria Math" panose="02040503050406030204" pitchFamily="18" charset="0"/>
                            </a:rPr>
                          </m:ctrlPr>
                        </m:naryPr>
                        <m:sub>
                          <m:r>
                            <m:rPr>
                              <m:brk m:alnAt="23"/>
                            </m:rPr>
                            <a:rPr lang="es-ES" b="0" i="1" smtClean="0">
                              <a:latin typeface="Cambria Math" panose="02040503050406030204" pitchFamily="18" charset="0"/>
                              <a:ea typeface="Cambria Math" panose="02040503050406030204" pitchFamily="18" charset="0"/>
                            </a:rPr>
                            <m:t>1</m:t>
                          </m:r>
                        </m:sub>
                        <m:sup>
                          <m:r>
                            <a:rPr lang="es-ES" b="0" i="1" smtClean="0">
                              <a:latin typeface="Cambria Math" panose="02040503050406030204" pitchFamily="18" charset="0"/>
                              <a:ea typeface="Cambria Math" panose="02040503050406030204" pitchFamily="18" charset="0"/>
                            </a:rPr>
                            <m:t>𝑛</m:t>
                          </m:r>
                        </m:sup>
                        <m:e>
                          <m:nary>
                            <m:naryPr>
                              <m:chr m:val="∑"/>
                              <m:supHide m:val="on"/>
                              <m:ctrlPr>
                                <a:rPr lang="es-ES" i="1">
                                  <a:latin typeface="Cambria Math" panose="02040503050406030204" pitchFamily="18" charset="0"/>
                                  <a:ea typeface="Cambria Math" panose="02040503050406030204" pitchFamily="18" charset="0"/>
                                </a:rPr>
                              </m:ctrlPr>
                            </m:naryPr>
                            <m:sub>
                              <m:r>
                                <m:rPr>
                                  <m:brk m:alnAt="23"/>
                                </m:rPr>
                                <a:rPr lang="es-ES" i="1">
                                  <a:latin typeface="Cambria Math" panose="02040503050406030204" pitchFamily="18" charset="0"/>
                                  <a:ea typeface="Cambria Math" panose="02040503050406030204" pitchFamily="18" charset="0"/>
                                </a:rPr>
                                <m:t>𝑖</m:t>
                              </m:r>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𝑖</m:t>
                                  </m:r>
                                </m:e>
                                <m:sub>
                                  <m:r>
                                    <a:rPr lang="es-ES" i="1">
                                      <a:latin typeface="Cambria Math" panose="02040503050406030204" pitchFamily="18" charset="0"/>
                                      <a:ea typeface="Cambria Math" panose="02040503050406030204" pitchFamily="18" charset="0"/>
                                    </a:rPr>
                                    <m:t>𝑡𝑟𝑢𝑒</m:t>
                                  </m:r>
                                </m:sub>
                              </m:sSub>
                            </m:sub>
                            <m:sup/>
                            <m:e>
                              <m:sSup>
                                <m:sSupPr>
                                  <m:ctrlPr>
                                    <a:rPr lang="es-ES" i="1">
                                      <a:latin typeface="Cambria Math" panose="02040503050406030204" pitchFamily="18" charset="0"/>
                                      <a:ea typeface="Cambria Math" panose="02040503050406030204" pitchFamily="18" charset="0"/>
                                    </a:rPr>
                                  </m:ctrlPr>
                                </m:sSupPr>
                                <m:e>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(0, </m:t>
                                      </m:r>
                                      <m:r>
                                        <a:rPr lang="es-ES" i="1">
                                          <a:latin typeface="Cambria Math" panose="02040503050406030204" pitchFamily="18" charset="0"/>
                                          <a:ea typeface="Cambria Math" panose="02040503050406030204" pitchFamily="18" charset="0"/>
                                        </a:rPr>
                                        <m:t>𝑦</m:t>
                                      </m:r>
                                    </m:e>
                                    <m:sup>
                                      <m:r>
                                        <a:rPr lang="es-ES"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𝑖</m:t>
                                      </m:r>
                                      <m:r>
                                        <a:rPr lang="es-ES" i="1">
                                          <a:latin typeface="Cambria Math" panose="02040503050406030204" pitchFamily="18" charset="0"/>
                                          <a:ea typeface="Cambria Math" panose="02040503050406030204" pitchFamily="18" charset="0"/>
                                        </a:rPr>
                                        <m:t>)</m:t>
                                      </m:r>
                                    </m:sup>
                                  </m:sSup>
                                  <m:r>
                                    <a:rPr lang="es-ES">
                                      <a:latin typeface="Cambria Math" panose="02040503050406030204" pitchFamily="18" charset="0"/>
                                      <a:ea typeface="Cambria Math" panose="02040503050406030204" pitchFamily="18" charset="0"/>
                                    </a:rPr>
                                    <m:t> −</m:t>
                                  </m:r>
                                  <m:sSup>
                                    <m:sSupPr>
                                      <m:ctrlPr>
                                        <a:rPr lang="es-ES" i="1">
                                          <a:latin typeface="Cambria Math" panose="02040503050406030204" pitchFamily="18" charset="0"/>
                                          <a:ea typeface="Cambria Math" panose="02040503050406030204" pitchFamily="18" charset="0"/>
                                        </a:rPr>
                                      </m:ctrlPr>
                                    </m:sSupPr>
                                    <m:e>
                                      <m:r>
                                        <a:rPr lang="es-ES" i="1">
                                          <a:latin typeface="Cambria Math" panose="02040503050406030204" pitchFamily="18" charset="0"/>
                                          <a:ea typeface="Cambria Math" panose="02040503050406030204" pitchFamily="18" charset="0"/>
                                        </a:rPr>
                                        <m:t>𝑦</m:t>
                                      </m:r>
                                    </m:e>
                                    <m:sup>
                                      <m:d>
                                        <m:dPr>
                                          <m:ctrlPr>
                                            <a:rPr lang="es-ES" i="1">
                                              <a:latin typeface="Cambria Math" panose="02040503050406030204" pitchFamily="18" charset="0"/>
                                              <a:ea typeface="Cambria Math" panose="02040503050406030204" pitchFamily="18" charset="0"/>
                                            </a:rPr>
                                          </m:ctrlPr>
                                        </m:dPr>
                                        <m:e>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𝑖</m:t>
                                              </m:r>
                                            </m:e>
                                            <m:sub>
                                              <m:r>
                                                <a:rPr lang="es-ES" i="1">
                                                  <a:latin typeface="Cambria Math" panose="02040503050406030204" pitchFamily="18" charset="0"/>
                                                  <a:ea typeface="Cambria Math" panose="02040503050406030204" pitchFamily="18" charset="0"/>
                                                </a:rPr>
                                                <m:t>𝑡𝑟𝑢𝑒</m:t>
                                              </m:r>
                                            </m:sub>
                                          </m:sSub>
                                        </m:e>
                                      </m:d>
                                    </m:sup>
                                  </m:sSup>
                                  <m:r>
                                    <a:rPr lang="es-ES">
                                      <a:latin typeface="Cambria Math" panose="02040503050406030204" pitchFamily="18" charset="0"/>
                                      <a:ea typeface="Cambria Math" panose="02040503050406030204" pitchFamily="18" charset="0"/>
                                    </a:rPr>
                                    <m:t>+1)</m:t>
                                  </m:r>
                                </m:e>
                                <m:sup>
                                  <m:r>
                                    <a:rPr lang="es-ES" i="1">
                                      <a:latin typeface="Cambria Math" panose="02040503050406030204" pitchFamily="18" charset="0"/>
                                      <a:ea typeface="Cambria Math" panose="02040503050406030204" pitchFamily="18" charset="0"/>
                                    </a:rPr>
                                    <m:t>2</m:t>
                                  </m:r>
                                </m:sup>
                              </m:sSup>
                            </m:e>
                          </m:nary>
                        </m:e>
                      </m:nary>
                    </m:oMath>
                  </m:oMathPara>
                </a14:m>
                <a:endParaRPr lang="es-ES" dirty="0"/>
              </a:p>
            </p:txBody>
          </p:sp>
        </mc:Choice>
        <mc:Fallback xmlns="">
          <p:sp>
            <p:nvSpPr>
              <p:cNvPr id="22" name="CuadroTexto 21">
                <a:extLst>
                  <a:ext uri="{FF2B5EF4-FFF2-40B4-BE49-F238E27FC236}">
                    <a16:creationId xmlns:a16="http://schemas.microsoft.com/office/drawing/2014/main" id="{3652D8B4-8FC7-4DF2-8528-05363014F86E}"/>
                  </a:ext>
                </a:extLst>
              </p:cNvPr>
              <p:cNvSpPr txBox="1">
                <a:spLocks noRot="1" noChangeAspect="1" noMove="1" noResize="1" noEditPoints="1" noAdjustHandles="1" noChangeArrowheads="1" noChangeShapeType="1" noTextEdit="1"/>
              </p:cNvSpPr>
              <p:nvPr/>
            </p:nvSpPr>
            <p:spPr>
              <a:xfrm>
                <a:off x="623527" y="3151503"/>
                <a:ext cx="4527935" cy="790409"/>
              </a:xfrm>
              <a:prstGeom prst="rect">
                <a:avLst/>
              </a:prstGeom>
              <a:blipFill>
                <a:blip r:embed="rId6"/>
                <a:stretch>
                  <a:fillRect/>
                </a:stretch>
              </a:blipFill>
            </p:spPr>
            <p:txBody>
              <a:bodyPr/>
              <a:lstStyle/>
              <a:p>
                <a:r>
                  <a:rPr lang="es-ES">
                    <a:noFill/>
                  </a:rPr>
                  <a:t> </a:t>
                </a:r>
              </a:p>
            </p:txBody>
          </p:sp>
        </mc:Fallback>
      </mc:AlternateContent>
      <p:sp>
        <p:nvSpPr>
          <p:cNvPr id="14" name="CuadroTexto 13">
            <a:extLst>
              <a:ext uri="{FF2B5EF4-FFF2-40B4-BE49-F238E27FC236}">
                <a16:creationId xmlns:a16="http://schemas.microsoft.com/office/drawing/2014/main" id="{64D7D854-669B-436E-A5CD-EF0BDD1D9C6E}"/>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16" name="Grupo 15">
            <a:extLst>
              <a:ext uri="{FF2B5EF4-FFF2-40B4-BE49-F238E27FC236}">
                <a16:creationId xmlns:a16="http://schemas.microsoft.com/office/drawing/2014/main" id="{0D633BC4-D4AA-457B-BCB4-C1AC951574D3}"/>
              </a:ext>
            </a:extLst>
          </p:cNvPr>
          <p:cNvGrpSpPr/>
          <p:nvPr/>
        </p:nvGrpSpPr>
        <p:grpSpPr>
          <a:xfrm>
            <a:off x="7391400" y="202226"/>
            <a:ext cx="1200970" cy="712174"/>
            <a:chOff x="3657600" y="3799820"/>
            <a:chExt cx="2457765" cy="1600200"/>
          </a:xfrm>
        </p:grpSpPr>
        <p:pic>
          <p:nvPicPr>
            <p:cNvPr id="19" name="Picture 2" descr="Resultado de imagen de neural net">
              <a:extLst>
                <a:ext uri="{FF2B5EF4-FFF2-40B4-BE49-F238E27FC236}">
                  <a16:creationId xmlns:a16="http://schemas.microsoft.com/office/drawing/2014/main" id="{418D634F-0067-48EA-9A19-D72766E027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19">
              <a:extLst>
                <a:ext uri="{FF2B5EF4-FFF2-40B4-BE49-F238E27FC236}">
                  <a16:creationId xmlns:a16="http://schemas.microsoft.com/office/drawing/2014/main" id="{5943FB59-3910-452B-88C8-E647B5D991CE}"/>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584344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s-ES" sz="2400" dirty="0">
                <a:solidFill>
                  <a:schemeClr val="tx2"/>
                </a:solidFill>
              </a:rPr>
              <a:t>Reglas de uso de funciones de activación y coste</a:t>
            </a:r>
          </a:p>
        </p:txBody>
      </p:sp>
      <p:sp>
        <p:nvSpPr>
          <p:cNvPr id="7" name="CuadroTexto 6">
            <a:extLst>
              <a:ext uri="{FF2B5EF4-FFF2-40B4-BE49-F238E27FC236}">
                <a16:creationId xmlns:a16="http://schemas.microsoft.com/office/drawing/2014/main" id="{4B00AA8C-EF0B-422D-9616-8F4E01D4A72D}"/>
              </a:ext>
            </a:extLst>
          </p:cNvPr>
          <p:cNvSpPr txBox="1"/>
          <p:nvPr/>
        </p:nvSpPr>
        <p:spPr>
          <a:xfrm>
            <a:off x="152400" y="609600"/>
            <a:ext cx="8305800" cy="4278094"/>
          </a:xfrm>
          <a:prstGeom prst="rect">
            <a:avLst/>
          </a:prstGeom>
          <a:noFill/>
        </p:spPr>
        <p:txBody>
          <a:bodyPr wrap="square" rtlCol="0">
            <a:spAutoFit/>
          </a:bodyPr>
          <a:lstStyle/>
          <a:p>
            <a:pPr marL="285750" indent="-285750">
              <a:buFontTx/>
              <a:buChar char="-"/>
            </a:pPr>
            <a:r>
              <a:rPr lang="es-ES" sz="1600" dirty="0"/>
              <a:t>Clasificación multinomial: usar softmax como función de activación para la ultima capa y </a:t>
            </a:r>
            <a:r>
              <a:rPr lang="es-ES" sz="1600" dirty="0" err="1"/>
              <a:t>cross-entropy</a:t>
            </a:r>
            <a:r>
              <a:rPr lang="es-ES" sz="1600" dirty="0"/>
              <a:t> como función de coste</a:t>
            </a:r>
          </a:p>
          <a:p>
            <a:pPr marL="285750" indent="-285750">
              <a:buFontTx/>
              <a:buChar char="-"/>
            </a:pPr>
            <a:endParaRPr lang="es-ES" sz="1600" dirty="0"/>
          </a:p>
          <a:p>
            <a:pPr marL="285750" indent="-285750">
              <a:buFontTx/>
              <a:buChar char="-"/>
            </a:pPr>
            <a:r>
              <a:rPr lang="es-ES" sz="1600" dirty="0" err="1"/>
              <a:t>Clasificacion</a:t>
            </a:r>
            <a:r>
              <a:rPr lang="es-ES" sz="1600" dirty="0"/>
              <a:t> </a:t>
            </a:r>
            <a:r>
              <a:rPr lang="es-ES" sz="1600" dirty="0" err="1"/>
              <a:t>multilabel</a:t>
            </a:r>
            <a:r>
              <a:rPr lang="es-ES" sz="1600" dirty="0"/>
              <a:t>: usar </a:t>
            </a:r>
            <a:r>
              <a:rPr lang="es-ES" sz="1600" dirty="0" err="1"/>
              <a:t>sigmoid</a:t>
            </a:r>
            <a:r>
              <a:rPr lang="es-ES" sz="1600" dirty="0"/>
              <a:t> como función de activación para la ultima capa y </a:t>
            </a:r>
            <a:r>
              <a:rPr lang="es-ES" sz="1600" dirty="0" err="1"/>
              <a:t>binary-cross-entropy</a:t>
            </a:r>
            <a:r>
              <a:rPr lang="es-ES" sz="1600" dirty="0"/>
              <a:t> como función de coste</a:t>
            </a:r>
          </a:p>
          <a:p>
            <a:pPr marL="285750" indent="-285750">
              <a:buFontTx/>
              <a:buChar char="-"/>
            </a:pPr>
            <a:endParaRPr lang="es-ES" sz="1600" dirty="0"/>
          </a:p>
          <a:p>
            <a:pPr marL="285750" indent="-285750">
              <a:buFontTx/>
              <a:buChar char="-"/>
            </a:pPr>
            <a:r>
              <a:rPr lang="es-ES" sz="1600" dirty="0"/>
              <a:t>Clasificación binaria: se puede hacer como para la clasificación multinomial pero también se puede usar una </a:t>
            </a:r>
            <a:r>
              <a:rPr lang="es-ES" sz="1600" dirty="0" err="1"/>
              <a:t>sigmoid</a:t>
            </a:r>
            <a:r>
              <a:rPr lang="es-ES" sz="1600" dirty="0"/>
              <a:t> como función de activación de la ultima capa y log-</a:t>
            </a:r>
            <a:r>
              <a:rPr lang="es-ES" sz="1600" dirty="0" err="1"/>
              <a:t>loss</a:t>
            </a:r>
            <a:r>
              <a:rPr lang="es-ES" sz="1600" dirty="0"/>
              <a:t> como función de coste</a:t>
            </a:r>
          </a:p>
          <a:p>
            <a:pPr marL="285750" indent="-285750">
              <a:buFontTx/>
              <a:buChar char="-"/>
            </a:pPr>
            <a:endParaRPr lang="es-ES" sz="1600" dirty="0"/>
          </a:p>
          <a:p>
            <a:pPr marL="285750" indent="-285750">
              <a:buFontTx/>
              <a:buChar char="-"/>
            </a:pPr>
            <a:r>
              <a:rPr lang="es-ES" sz="1600" dirty="0"/>
              <a:t>Regresión: Usar </a:t>
            </a:r>
            <a:r>
              <a:rPr lang="es-ES" sz="1600" dirty="0" err="1"/>
              <a:t>sigmoid</a:t>
            </a:r>
            <a:r>
              <a:rPr lang="es-ES" sz="1600" dirty="0"/>
              <a:t> o </a:t>
            </a:r>
            <a:r>
              <a:rPr lang="es-ES" sz="1600" dirty="0" err="1"/>
              <a:t>tanh</a:t>
            </a:r>
            <a:r>
              <a:rPr lang="es-ES" sz="1600" dirty="0"/>
              <a:t> como activación para la ultima capa y MSE como función de coste, se supone que hemos escalado los datos de salida previamente. Si no usar activación lineal para la ultima capa.</a:t>
            </a:r>
          </a:p>
          <a:p>
            <a:pPr marL="285750" indent="-285750">
              <a:buFontTx/>
              <a:buChar char="-"/>
            </a:pPr>
            <a:endParaRPr lang="es-ES" sz="1600" dirty="0"/>
          </a:p>
          <a:p>
            <a:pPr marL="285750" indent="-285750">
              <a:buFontTx/>
              <a:buChar char="-"/>
            </a:pPr>
            <a:r>
              <a:rPr lang="es-ES" sz="1600" dirty="0"/>
              <a:t>Usar ReLU para capas intermedias</a:t>
            </a:r>
          </a:p>
          <a:p>
            <a:pPr marL="285750" indent="-285750">
              <a:buFontTx/>
              <a:buChar char="-"/>
            </a:pPr>
            <a:endParaRPr lang="es-ES" sz="1600" dirty="0"/>
          </a:p>
          <a:p>
            <a:pPr marL="285750" indent="-285750">
              <a:buFontTx/>
              <a:buChar char="-"/>
            </a:pPr>
            <a:endParaRPr lang="es-ES" sz="1600" dirty="0"/>
          </a:p>
        </p:txBody>
      </p:sp>
      <p:sp>
        <p:nvSpPr>
          <p:cNvPr id="8" name="Rectángulo 7">
            <a:extLst>
              <a:ext uri="{FF2B5EF4-FFF2-40B4-BE49-F238E27FC236}">
                <a16:creationId xmlns:a16="http://schemas.microsoft.com/office/drawing/2014/main" id="{7D4B99BD-E20B-4CE0-9F43-F39A8C85EA15}"/>
              </a:ext>
            </a:extLst>
          </p:cNvPr>
          <p:cNvSpPr/>
          <p:nvPr/>
        </p:nvSpPr>
        <p:spPr>
          <a:xfrm>
            <a:off x="304800" y="5562600"/>
            <a:ext cx="4572000" cy="840230"/>
          </a:xfrm>
          <a:prstGeom prst="rect">
            <a:avLst/>
          </a:prstGeom>
        </p:spPr>
        <p:txBody>
          <a:bodyPr>
            <a:spAutoFit/>
          </a:bodyPr>
          <a:lstStyle/>
          <a:p>
            <a:pPr>
              <a:lnSpc>
                <a:spcPct val="90000"/>
              </a:lnSpc>
            </a:pPr>
            <a:r>
              <a:rPr lang="es-ES" altLang="es-ES_tradnl" dirty="0" err="1"/>
              <a:t>Binary</a:t>
            </a:r>
            <a:r>
              <a:rPr lang="es-ES" altLang="es-ES_tradnl" dirty="0"/>
              <a:t>-Cross </a:t>
            </a:r>
            <a:r>
              <a:rPr lang="es-ES" altLang="es-ES_tradnl" dirty="0" err="1"/>
              <a:t>Entropy</a:t>
            </a:r>
            <a:r>
              <a:rPr lang="es-ES" altLang="es-ES_tradnl" dirty="0"/>
              <a:t> </a:t>
            </a:r>
            <a:r>
              <a:rPr lang="es-ES" altLang="es-ES_tradnl" dirty="0">
                <a:sym typeface="Wingdings" panose="05000000000000000000" pitchFamily="2" charset="2"/>
              </a:rPr>
              <a:t></a:t>
            </a:r>
            <a:r>
              <a:rPr lang="es-ES" altLang="es-ES_tradnl" dirty="0"/>
              <a:t> </a:t>
            </a:r>
          </a:p>
          <a:p>
            <a:pPr>
              <a:lnSpc>
                <a:spcPct val="90000"/>
              </a:lnSpc>
            </a:pPr>
            <a:endParaRPr lang="es-ES" altLang="es-ES_tradnl" dirty="0"/>
          </a:p>
          <a:p>
            <a:pPr>
              <a:lnSpc>
                <a:spcPct val="90000"/>
              </a:lnSpc>
            </a:pPr>
            <a:endParaRPr lang="es-ES" altLang="es-ES_tradnl" dirty="0"/>
          </a:p>
        </p:txBody>
      </p:sp>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8117D3B3-25A2-42EC-92B3-90C35AEC05D7}"/>
                  </a:ext>
                </a:extLst>
              </p:cNvPr>
              <p:cNvSpPr txBox="1"/>
              <p:nvPr/>
            </p:nvSpPr>
            <p:spPr>
              <a:xfrm>
                <a:off x="2860089" y="5334000"/>
                <a:ext cx="6248400" cy="9664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sz="1600" b="1" i="1" smtClean="0">
                          <a:latin typeface="Cambria Math" panose="02040503050406030204" pitchFamily="18" charset="0"/>
                          <a:ea typeface="Cambria Math" panose="02040503050406030204" pitchFamily="18" charset="0"/>
                        </a:rPr>
                        <m:t>𝓛</m:t>
                      </m:r>
                      <m:r>
                        <a:rPr lang="es-ES" sz="1600" b="0" i="1" smtClean="0">
                          <a:latin typeface="Cambria Math" panose="02040503050406030204" pitchFamily="18" charset="0"/>
                          <a:ea typeface="Cambria Math" panose="02040503050406030204" pitchFamily="18" charset="0"/>
                        </a:rPr>
                        <m:t>=− </m:t>
                      </m:r>
                      <m:f>
                        <m:fPr>
                          <m:ctrlPr>
                            <a:rPr lang="es-ES" sz="1600" b="0" i="1" smtClean="0">
                              <a:latin typeface="Cambria Math" panose="02040503050406030204" pitchFamily="18" charset="0"/>
                              <a:ea typeface="Cambria Math" panose="02040503050406030204" pitchFamily="18" charset="0"/>
                            </a:rPr>
                          </m:ctrlPr>
                        </m:fPr>
                        <m:num>
                          <m:r>
                            <a:rPr lang="es-ES" sz="1600" b="0" i="1" smtClean="0">
                              <a:latin typeface="Cambria Math" panose="02040503050406030204" pitchFamily="18" charset="0"/>
                              <a:ea typeface="Cambria Math" panose="02040503050406030204" pitchFamily="18" charset="0"/>
                            </a:rPr>
                            <m:t>1</m:t>
                          </m:r>
                        </m:num>
                        <m:den>
                          <m:r>
                            <a:rPr lang="es-ES" sz="1600" b="0" i="1" smtClean="0">
                              <a:latin typeface="Cambria Math" panose="02040503050406030204" pitchFamily="18" charset="0"/>
                              <a:ea typeface="Cambria Math" panose="02040503050406030204" pitchFamily="18" charset="0"/>
                            </a:rPr>
                            <m:t>𝑛</m:t>
                          </m:r>
                        </m:den>
                      </m:f>
                      <m:nary>
                        <m:naryPr>
                          <m:chr m:val="∑"/>
                          <m:ctrlPr>
                            <a:rPr lang="es-ES" sz="1600" b="0" i="1" smtClean="0">
                              <a:latin typeface="Cambria Math" panose="02040503050406030204" pitchFamily="18" charset="0"/>
                              <a:ea typeface="Cambria Math" panose="02040503050406030204" pitchFamily="18" charset="0"/>
                            </a:rPr>
                          </m:ctrlPr>
                        </m:naryPr>
                        <m:sub>
                          <m:r>
                            <m:rPr>
                              <m:brk m:alnAt="23"/>
                            </m:rPr>
                            <a:rPr lang="es-ES" sz="1600" b="0" i="1" smtClean="0">
                              <a:latin typeface="Cambria Math" panose="02040503050406030204" pitchFamily="18" charset="0"/>
                              <a:ea typeface="Cambria Math" panose="02040503050406030204" pitchFamily="18" charset="0"/>
                            </a:rPr>
                            <m:t>𝑖</m:t>
                          </m:r>
                          <m:r>
                            <a:rPr lang="es-ES" sz="1600" b="0" i="1" smtClean="0">
                              <a:latin typeface="Cambria Math" panose="02040503050406030204" pitchFamily="18" charset="0"/>
                              <a:ea typeface="Cambria Math" panose="02040503050406030204" pitchFamily="18" charset="0"/>
                            </a:rPr>
                            <m:t>=1</m:t>
                          </m:r>
                        </m:sub>
                        <m:sup>
                          <m:r>
                            <a:rPr lang="es-ES" sz="1600" b="0" i="1" smtClean="0">
                              <a:latin typeface="Cambria Math" panose="02040503050406030204" pitchFamily="18" charset="0"/>
                              <a:ea typeface="Cambria Math" panose="02040503050406030204" pitchFamily="18" charset="0"/>
                            </a:rPr>
                            <m:t>𝑛</m:t>
                          </m:r>
                        </m:sup>
                        <m:e>
                          <m:nary>
                            <m:naryPr>
                              <m:chr m:val="∑"/>
                              <m:ctrlPr>
                                <a:rPr lang="es-ES" sz="1600" b="0" i="1" smtClean="0">
                                  <a:latin typeface="Cambria Math" panose="02040503050406030204" pitchFamily="18" charset="0"/>
                                  <a:ea typeface="Cambria Math" panose="02040503050406030204" pitchFamily="18" charset="0"/>
                                </a:rPr>
                              </m:ctrlPr>
                            </m:naryPr>
                            <m:sub>
                              <m:r>
                                <m:rPr>
                                  <m:brk m:alnAt="23"/>
                                </m:rPr>
                                <a:rPr lang="es-ES" sz="1600" b="0" i="1" smtClean="0">
                                  <a:latin typeface="Cambria Math" panose="02040503050406030204" pitchFamily="18" charset="0"/>
                                  <a:ea typeface="Cambria Math" panose="02040503050406030204" pitchFamily="18" charset="0"/>
                                </a:rPr>
                                <m:t>𝑗</m:t>
                              </m:r>
                              <m:r>
                                <a:rPr lang="es-ES" sz="1600" b="0" i="1" smtClean="0">
                                  <a:latin typeface="Cambria Math" panose="02040503050406030204" pitchFamily="18" charset="0"/>
                                  <a:ea typeface="Cambria Math" panose="02040503050406030204" pitchFamily="18" charset="0"/>
                                </a:rPr>
                                <m:t>=1</m:t>
                              </m:r>
                            </m:sub>
                            <m:sup>
                              <m:r>
                                <a:rPr lang="es-ES" sz="1600" b="0" i="1" smtClean="0">
                                  <a:latin typeface="Cambria Math" panose="02040503050406030204" pitchFamily="18" charset="0"/>
                                  <a:ea typeface="Cambria Math" panose="02040503050406030204" pitchFamily="18" charset="0"/>
                                </a:rPr>
                                <m:t>𝐿</m:t>
                              </m:r>
                            </m:sup>
                            <m:e>
                              <m:sSup>
                                <m:sSupPr>
                                  <m:ctrlPr>
                                    <a:rPr lang="es-ES" sz="1600" i="1">
                                      <a:latin typeface="Cambria Math" panose="02040503050406030204" pitchFamily="18" charset="0"/>
                                      <a:ea typeface="Cambria Math" panose="02040503050406030204" pitchFamily="18" charset="0"/>
                                    </a:rPr>
                                  </m:ctrlPr>
                                </m:sSupPr>
                                <m:e>
                                  <m:r>
                                    <a:rPr lang="es-ES" sz="1600" i="1">
                                      <a:latin typeface="Cambria Math" panose="02040503050406030204" pitchFamily="18" charset="0"/>
                                      <a:ea typeface="Cambria Math" panose="02040503050406030204" pitchFamily="18" charset="0"/>
                                    </a:rPr>
                                    <m:t>𝑦</m:t>
                                  </m:r>
                                </m:e>
                                <m:sup>
                                  <m:r>
                                    <a:rPr lang="es-ES" sz="1600" i="1">
                                      <a:latin typeface="Cambria Math" panose="02040503050406030204" pitchFamily="18" charset="0"/>
                                      <a:ea typeface="Cambria Math" panose="02040503050406030204" pitchFamily="18" charset="0"/>
                                    </a:rPr>
                                    <m:t>(</m:t>
                                  </m:r>
                                  <m:r>
                                    <a:rPr lang="es-ES" sz="1600" i="1">
                                      <a:latin typeface="Cambria Math" panose="02040503050406030204" pitchFamily="18" charset="0"/>
                                      <a:ea typeface="Cambria Math" panose="02040503050406030204" pitchFamily="18" charset="0"/>
                                    </a:rPr>
                                    <m:t>𝑖𝑗</m:t>
                                  </m:r>
                                  <m:r>
                                    <a:rPr lang="es-ES" sz="1600" i="1">
                                      <a:latin typeface="Cambria Math" panose="02040503050406030204" pitchFamily="18" charset="0"/>
                                      <a:ea typeface="Cambria Math" panose="02040503050406030204" pitchFamily="18" charset="0"/>
                                    </a:rPr>
                                    <m:t>)</m:t>
                                  </m:r>
                                </m:sup>
                              </m:sSup>
                              <m:func>
                                <m:funcPr>
                                  <m:ctrlPr>
                                    <a:rPr lang="es-ES" sz="1600" i="1">
                                      <a:latin typeface="Cambria Math" panose="02040503050406030204" pitchFamily="18" charset="0"/>
                                      <a:ea typeface="Cambria Math" panose="02040503050406030204" pitchFamily="18" charset="0"/>
                                    </a:rPr>
                                  </m:ctrlPr>
                                </m:funcPr>
                                <m:fName>
                                  <m:r>
                                    <m:rPr>
                                      <m:sty m:val="p"/>
                                    </m:rPr>
                                    <a:rPr lang="es-ES" sz="1600">
                                      <a:latin typeface="Cambria Math" panose="02040503050406030204" pitchFamily="18" charset="0"/>
                                      <a:ea typeface="Cambria Math" panose="02040503050406030204" pitchFamily="18" charset="0"/>
                                    </a:rPr>
                                    <m:t>log</m:t>
                                  </m:r>
                                </m:fName>
                                <m:e>
                                  <m:d>
                                    <m:dPr>
                                      <m:ctrlPr>
                                        <a:rPr lang="es-ES" sz="1600" i="1">
                                          <a:latin typeface="Cambria Math" panose="02040503050406030204" pitchFamily="18" charset="0"/>
                                          <a:ea typeface="Cambria Math" panose="02040503050406030204" pitchFamily="18" charset="0"/>
                                        </a:rPr>
                                      </m:ctrlPr>
                                    </m:dPr>
                                    <m:e>
                                      <m:sSup>
                                        <m:sSupPr>
                                          <m:ctrlPr>
                                            <a:rPr lang="es-ES" sz="1600" i="1">
                                              <a:latin typeface="Cambria Math" panose="02040503050406030204" pitchFamily="18" charset="0"/>
                                              <a:ea typeface="Cambria Math" panose="02040503050406030204" pitchFamily="18" charset="0"/>
                                            </a:rPr>
                                          </m:ctrlPr>
                                        </m:sSupPr>
                                        <m:e>
                                          <m:acc>
                                            <m:accPr>
                                              <m:chr m:val="̂"/>
                                              <m:ctrlPr>
                                                <a:rPr lang="es-ES" sz="1600" i="1">
                                                  <a:latin typeface="Cambria Math" panose="02040503050406030204" pitchFamily="18" charset="0"/>
                                                  <a:ea typeface="Cambria Math" panose="02040503050406030204" pitchFamily="18" charset="0"/>
                                                </a:rPr>
                                              </m:ctrlPr>
                                            </m:accPr>
                                            <m:e>
                                              <m:r>
                                                <a:rPr lang="es-ES" sz="1600" i="1">
                                                  <a:latin typeface="Cambria Math" panose="02040503050406030204" pitchFamily="18" charset="0"/>
                                                  <a:ea typeface="Cambria Math" panose="02040503050406030204" pitchFamily="18" charset="0"/>
                                                </a:rPr>
                                                <m:t>𝑦</m:t>
                                              </m:r>
                                            </m:e>
                                          </m:acc>
                                        </m:e>
                                        <m:sup>
                                          <m:d>
                                            <m:dPr>
                                              <m:ctrlPr>
                                                <a:rPr lang="es-ES" sz="1600" i="1">
                                                  <a:latin typeface="Cambria Math" panose="02040503050406030204" pitchFamily="18" charset="0"/>
                                                  <a:ea typeface="Cambria Math" panose="02040503050406030204" pitchFamily="18" charset="0"/>
                                                </a:rPr>
                                              </m:ctrlPr>
                                            </m:dPr>
                                            <m:e>
                                              <m:r>
                                                <a:rPr lang="es-ES" sz="1600" i="1">
                                                  <a:latin typeface="Cambria Math" panose="02040503050406030204" pitchFamily="18" charset="0"/>
                                                  <a:ea typeface="Cambria Math" panose="02040503050406030204" pitchFamily="18" charset="0"/>
                                                </a:rPr>
                                                <m:t>𝑖</m:t>
                                              </m:r>
                                              <m:r>
                                                <a:rPr lang="es-ES" sz="1600" b="0" i="1" smtClean="0">
                                                  <a:latin typeface="Cambria Math" panose="02040503050406030204" pitchFamily="18" charset="0"/>
                                                  <a:ea typeface="Cambria Math" panose="02040503050406030204" pitchFamily="18" charset="0"/>
                                                </a:rPr>
                                                <m:t>𝑗</m:t>
                                              </m:r>
                                            </m:e>
                                          </m:d>
                                        </m:sup>
                                      </m:sSup>
                                    </m:e>
                                  </m:d>
                                </m:e>
                              </m:func>
                              <m:r>
                                <a:rPr lang="es-ES" sz="1600" b="0" i="1" smtClean="0">
                                  <a:latin typeface="Cambria Math" panose="02040503050406030204" pitchFamily="18" charset="0"/>
                                  <a:ea typeface="Cambria Math" panose="02040503050406030204" pitchFamily="18" charset="0"/>
                                </a:rPr>
                                <m:t>+</m:t>
                              </m:r>
                              <m:sSup>
                                <m:sSupPr>
                                  <m:ctrlPr>
                                    <a:rPr lang="es-ES" sz="1600" i="1">
                                      <a:latin typeface="Cambria Math" panose="02040503050406030204" pitchFamily="18" charset="0"/>
                                      <a:ea typeface="Cambria Math" panose="02040503050406030204" pitchFamily="18" charset="0"/>
                                    </a:rPr>
                                  </m:ctrlPr>
                                </m:sSupPr>
                                <m:e>
                                  <m:r>
                                    <a:rPr lang="es-ES" sz="1600" b="0" i="1" smtClean="0">
                                      <a:latin typeface="Cambria Math" panose="02040503050406030204" pitchFamily="18" charset="0"/>
                                      <a:ea typeface="Cambria Math" panose="02040503050406030204" pitchFamily="18" charset="0"/>
                                    </a:rPr>
                                    <m:t>(1−</m:t>
                                  </m:r>
                                  <m:r>
                                    <a:rPr lang="es-ES" sz="1600" i="1">
                                      <a:latin typeface="Cambria Math" panose="02040503050406030204" pitchFamily="18" charset="0"/>
                                      <a:ea typeface="Cambria Math" panose="02040503050406030204" pitchFamily="18" charset="0"/>
                                    </a:rPr>
                                    <m:t>𝑦</m:t>
                                  </m:r>
                                </m:e>
                                <m:sup>
                                  <m:r>
                                    <a:rPr lang="es-ES" sz="1600" i="1">
                                      <a:latin typeface="Cambria Math" panose="02040503050406030204" pitchFamily="18" charset="0"/>
                                      <a:ea typeface="Cambria Math" panose="02040503050406030204" pitchFamily="18" charset="0"/>
                                    </a:rPr>
                                    <m:t>(</m:t>
                                  </m:r>
                                  <m:r>
                                    <a:rPr lang="es-ES" sz="1600" i="1">
                                      <a:latin typeface="Cambria Math" panose="02040503050406030204" pitchFamily="18" charset="0"/>
                                      <a:ea typeface="Cambria Math" panose="02040503050406030204" pitchFamily="18" charset="0"/>
                                    </a:rPr>
                                    <m:t>𝑖𝑗</m:t>
                                  </m:r>
                                  <m:r>
                                    <a:rPr lang="es-ES" sz="1600" i="1">
                                      <a:latin typeface="Cambria Math" panose="02040503050406030204" pitchFamily="18" charset="0"/>
                                      <a:ea typeface="Cambria Math" panose="02040503050406030204" pitchFamily="18" charset="0"/>
                                    </a:rPr>
                                    <m:t>)</m:t>
                                  </m:r>
                                </m:sup>
                              </m:sSup>
                              <m:r>
                                <a:rPr lang="es-ES" sz="1600" b="0" i="1" smtClean="0">
                                  <a:latin typeface="Cambria Math" panose="02040503050406030204" pitchFamily="18" charset="0"/>
                                  <a:ea typeface="Cambria Math" panose="02040503050406030204" pitchFamily="18" charset="0"/>
                                </a:rPr>
                                <m:t>)</m:t>
                              </m:r>
                              <m:r>
                                <m:rPr>
                                  <m:sty m:val="p"/>
                                </m:rPr>
                                <a:rPr lang="es-ES" sz="1600">
                                  <a:latin typeface="Cambria Math" panose="02040503050406030204" pitchFamily="18" charset="0"/>
                                  <a:ea typeface="Cambria Math" panose="02040503050406030204" pitchFamily="18" charset="0"/>
                                </a:rPr>
                                <m:t>log</m:t>
                              </m:r>
                              <m:r>
                                <a:rPr lang="es-ES" sz="1600" i="1">
                                  <a:latin typeface="Cambria Math" panose="02040503050406030204" pitchFamily="18" charset="0"/>
                                  <a:ea typeface="Cambria Math" panose="02040503050406030204" pitchFamily="18" charset="0"/>
                                </a:rPr>
                                <m:t>⁡(</m:t>
                              </m:r>
                              <m:sSup>
                                <m:sSupPr>
                                  <m:ctrlPr>
                                    <a:rPr lang="es-ES" sz="1600" i="1">
                                      <a:latin typeface="Cambria Math" panose="02040503050406030204" pitchFamily="18" charset="0"/>
                                      <a:ea typeface="Cambria Math" panose="02040503050406030204" pitchFamily="18" charset="0"/>
                                    </a:rPr>
                                  </m:ctrlPr>
                                </m:sSupPr>
                                <m:e>
                                  <m:r>
                                    <a:rPr lang="es-ES" sz="1600" b="0" i="1" smtClean="0">
                                      <a:latin typeface="Cambria Math" panose="02040503050406030204" pitchFamily="18" charset="0"/>
                                      <a:ea typeface="Cambria Math" panose="02040503050406030204" pitchFamily="18" charset="0"/>
                                    </a:rPr>
                                    <m:t>1−</m:t>
                                  </m:r>
                                  <m:acc>
                                    <m:accPr>
                                      <m:chr m:val="̂"/>
                                      <m:ctrlPr>
                                        <a:rPr lang="es-ES" sz="1600" i="1">
                                          <a:latin typeface="Cambria Math" panose="02040503050406030204" pitchFamily="18" charset="0"/>
                                          <a:ea typeface="Cambria Math" panose="02040503050406030204" pitchFamily="18" charset="0"/>
                                        </a:rPr>
                                      </m:ctrlPr>
                                    </m:accPr>
                                    <m:e>
                                      <m:r>
                                        <a:rPr lang="es-ES" sz="1600" i="1">
                                          <a:latin typeface="Cambria Math" panose="02040503050406030204" pitchFamily="18" charset="0"/>
                                          <a:ea typeface="Cambria Math" panose="02040503050406030204" pitchFamily="18" charset="0"/>
                                        </a:rPr>
                                        <m:t>𝑦</m:t>
                                      </m:r>
                                    </m:e>
                                  </m:acc>
                                </m:e>
                                <m:sup>
                                  <m:r>
                                    <a:rPr lang="es-ES" sz="1600" i="1">
                                      <a:latin typeface="Cambria Math" panose="02040503050406030204" pitchFamily="18" charset="0"/>
                                      <a:ea typeface="Cambria Math" panose="02040503050406030204" pitchFamily="18" charset="0"/>
                                    </a:rPr>
                                    <m:t>(</m:t>
                                  </m:r>
                                  <m:r>
                                    <a:rPr lang="es-ES" sz="1600" i="1">
                                      <a:latin typeface="Cambria Math" panose="02040503050406030204" pitchFamily="18" charset="0"/>
                                      <a:ea typeface="Cambria Math" panose="02040503050406030204" pitchFamily="18" charset="0"/>
                                    </a:rPr>
                                    <m:t>𝑖𝑗</m:t>
                                  </m:r>
                                  <m:r>
                                    <a:rPr lang="es-ES" sz="1600" i="1">
                                      <a:latin typeface="Cambria Math" panose="02040503050406030204" pitchFamily="18" charset="0"/>
                                      <a:ea typeface="Cambria Math" panose="02040503050406030204" pitchFamily="18" charset="0"/>
                                    </a:rPr>
                                    <m:t>)</m:t>
                                  </m:r>
                                </m:sup>
                              </m:sSup>
                              <m:r>
                                <a:rPr lang="es-ES" sz="1600" i="1">
                                  <a:latin typeface="Cambria Math" panose="02040503050406030204" pitchFamily="18" charset="0"/>
                                  <a:ea typeface="Cambria Math" panose="02040503050406030204" pitchFamily="18" charset="0"/>
                                </a:rPr>
                                <m:t>)</m:t>
                              </m:r>
                            </m:e>
                          </m:nary>
                        </m:e>
                      </m:nary>
                    </m:oMath>
                  </m:oMathPara>
                </a14:m>
                <a:endParaRPr lang="es-ES" sz="1600" dirty="0"/>
              </a:p>
              <a:p>
                <a:pPr/>
                <a14:m>
                  <m:oMathPara xmlns:m="http://schemas.openxmlformats.org/officeDocument/2006/math">
                    <m:oMathParaPr>
                      <m:jc m:val="centerGroup"/>
                    </m:oMathParaPr>
                    <m:oMath xmlns:m="http://schemas.openxmlformats.org/officeDocument/2006/math">
                      <m:r>
                        <a:rPr lang="es-ES" sz="1600" i="1" dirty="0" smtClean="0">
                          <a:latin typeface="Cambria Math" panose="02040503050406030204" pitchFamily="18" charset="0"/>
                        </a:rPr>
                        <m:t>𝐿</m:t>
                      </m:r>
                      <m:r>
                        <a:rPr lang="es-ES" sz="1600" i="1" dirty="0">
                          <a:latin typeface="Cambria Math" panose="02040503050406030204" pitchFamily="18" charset="0"/>
                        </a:rPr>
                        <m:t> </m:t>
                      </m:r>
                      <m:r>
                        <a:rPr lang="es-ES" sz="1600" i="1" dirty="0" smtClean="0">
                          <a:latin typeface="Cambria Math" panose="02040503050406030204" pitchFamily="18" charset="0"/>
                        </a:rPr>
                        <m:t>=</m:t>
                      </m:r>
                      <m:r>
                        <a:rPr lang="es-ES" sz="1600" i="1" dirty="0">
                          <a:latin typeface="Cambria Math" panose="02040503050406030204" pitchFamily="18" charset="0"/>
                        </a:rPr>
                        <m:t> </m:t>
                      </m:r>
                      <m:r>
                        <a:rPr lang="es-ES" sz="1600" i="1" dirty="0" smtClean="0">
                          <a:latin typeface="Cambria Math" panose="02040503050406030204" pitchFamily="18" charset="0"/>
                        </a:rPr>
                        <m:t>𝑁𝑢𝑚𝑒𝑟𝑜</m:t>
                      </m:r>
                      <m:r>
                        <a:rPr lang="es-ES" sz="1600" i="1" dirty="0">
                          <a:latin typeface="Cambria Math" panose="02040503050406030204" pitchFamily="18" charset="0"/>
                        </a:rPr>
                        <m:t> </m:t>
                      </m:r>
                      <m:r>
                        <a:rPr lang="es-ES" sz="1600" i="1" dirty="0" smtClean="0">
                          <a:latin typeface="Cambria Math" panose="02040503050406030204" pitchFamily="18" charset="0"/>
                        </a:rPr>
                        <m:t>𝑑𝑒</m:t>
                      </m:r>
                      <m:r>
                        <a:rPr lang="es-ES" sz="1600" i="1" dirty="0">
                          <a:latin typeface="Cambria Math" panose="02040503050406030204" pitchFamily="18" charset="0"/>
                        </a:rPr>
                        <m:t> </m:t>
                      </m:r>
                      <m:r>
                        <a:rPr lang="es-ES" sz="1600" i="1" dirty="0" smtClean="0">
                          <a:latin typeface="Cambria Math" panose="02040503050406030204" pitchFamily="18" charset="0"/>
                        </a:rPr>
                        <m:t>𝑙𝑎𝑏𝑒𝑙</m:t>
                      </m:r>
                      <m:r>
                        <a:rPr lang="es-ES" sz="1600" i="1" dirty="0">
                          <a:latin typeface="Cambria Math" panose="02040503050406030204" pitchFamily="18" charset="0"/>
                        </a:rPr>
                        <m:t>𝑠</m:t>
                      </m:r>
                    </m:oMath>
                  </m:oMathPara>
                </a14:m>
                <a:endParaRPr lang="es-ES" sz="1600" dirty="0"/>
              </a:p>
            </p:txBody>
          </p:sp>
        </mc:Choice>
        <mc:Fallback xmlns="">
          <p:sp>
            <p:nvSpPr>
              <p:cNvPr id="19" name="CuadroTexto 18">
                <a:extLst>
                  <a:ext uri="{FF2B5EF4-FFF2-40B4-BE49-F238E27FC236}">
                    <a16:creationId xmlns:a16="http://schemas.microsoft.com/office/drawing/2014/main" id="{8117D3B3-25A2-42EC-92B3-90C35AEC05D7}"/>
                  </a:ext>
                </a:extLst>
              </p:cNvPr>
              <p:cNvSpPr txBox="1">
                <a:spLocks noRot="1" noChangeAspect="1" noMove="1" noResize="1" noEditPoints="1" noAdjustHandles="1" noChangeArrowheads="1" noChangeShapeType="1" noTextEdit="1"/>
              </p:cNvSpPr>
              <p:nvPr/>
            </p:nvSpPr>
            <p:spPr>
              <a:xfrm>
                <a:off x="2860089" y="5334000"/>
                <a:ext cx="6248400" cy="966418"/>
              </a:xfrm>
              <a:prstGeom prst="rect">
                <a:avLst/>
              </a:prstGeom>
              <a:blipFill>
                <a:blip r:embed="rId3"/>
                <a:stretch>
                  <a:fillRect b="-1258"/>
                </a:stretch>
              </a:blipFill>
            </p:spPr>
            <p:txBody>
              <a:bodyPr/>
              <a:lstStyle/>
              <a:p>
                <a:r>
                  <a:rPr lang="es-ES">
                    <a:noFill/>
                  </a:rPr>
                  <a:t> </a:t>
                </a:r>
              </a:p>
            </p:txBody>
          </p:sp>
        </mc:Fallback>
      </mc:AlternateContent>
      <p:sp>
        <p:nvSpPr>
          <p:cNvPr id="6" name="CuadroTexto 5">
            <a:extLst>
              <a:ext uri="{FF2B5EF4-FFF2-40B4-BE49-F238E27FC236}">
                <a16:creationId xmlns:a16="http://schemas.microsoft.com/office/drawing/2014/main" id="{9FD5A99D-E76F-4DFA-A8E0-2A489F87306E}"/>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9" name="Grupo 8">
            <a:extLst>
              <a:ext uri="{FF2B5EF4-FFF2-40B4-BE49-F238E27FC236}">
                <a16:creationId xmlns:a16="http://schemas.microsoft.com/office/drawing/2014/main" id="{3AB34853-6FDE-4E37-86EE-CAE2890B70F0}"/>
              </a:ext>
            </a:extLst>
          </p:cNvPr>
          <p:cNvGrpSpPr/>
          <p:nvPr/>
        </p:nvGrpSpPr>
        <p:grpSpPr>
          <a:xfrm>
            <a:off x="7908413" y="119551"/>
            <a:ext cx="896170" cy="457200"/>
            <a:chOff x="3657600" y="3799820"/>
            <a:chExt cx="2457765" cy="1600200"/>
          </a:xfrm>
        </p:grpSpPr>
        <p:pic>
          <p:nvPicPr>
            <p:cNvPr id="10" name="Picture 2" descr="Resultado de imagen de neural net">
              <a:extLst>
                <a:ext uri="{FF2B5EF4-FFF2-40B4-BE49-F238E27FC236}">
                  <a16:creationId xmlns:a16="http://schemas.microsoft.com/office/drawing/2014/main" id="{A3377D7A-8E2A-4CF2-A2AA-8B0679547F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A189209A-13C0-4FF4-8365-95623E12E419}"/>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803454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s-ES" sz="2400" dirty="0">
                <a:solidFill>
                  <a:schemeClr val="tx2"/>
                </a:solidFill>
              </a:rPr>
              <a:t>Gradient Descent</a:t>
            </a:r>
          </a:p>
        </p:txBody>
      </p:sp>
      <p:pic>
        <p:nvPicPr>
          <p:cNvPr id="3" name="Imagen 2">
            <a:extLst>
              <a:ext uri="{FF2B5EF4-FFF2-40B4-BE49-F238E27FC236}">
                <a16:creationId xmlns:a16="http://schemas.microsoft.com/office/drawing/2014/main" id="{17F3D45A-AAF8-400D-8F01-A9F00625B3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762000"/>
            <a:ext cx="2358199" cy="2528888"/>
          </a:xfrm>
          <a:prstGeom prst="rect">
            <a:avLst/>
          </a:prstGeom>
        </p:spPr>
      </p:pic>
      <p:pic>
        <p:nvPicPr>
          <p:cNvPr id="24578" name="Picture 2" descr="Resultado de imagen de gradient descent">
            <a:extLst>
              <a:ext uri="{FF2B5EF4-FFF2-40B4-BE49-F238E27FC236}">
                <a16:creationId xmlns:a16="http://schemas.microsoft.com/office/drawing/2014/main" id="{2826985D-BDFE-40FB-B052-2D0448658D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3810000"/>
            <a:ext cx="2419350" cy="18954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12E8B710-D6E2-415E-B3ED-3022E97306FD}"/>
                  </a:ext>
                </a:extLst>
              </p:cNvPr>
              <p:cNvSpPr txBox="1"/>
              <p:nvPr/>
            </p:nvSpPr>
            <p:spPr>
              <a:xfrm>
                <a:off x="381000" y="1265581"/>
                <a:ext cx="4953000" cy="2031325"/>
              </a:xfrm>
              <a:prstGeom prst="rect">
                <a:avLst/>
              </a:prstGeom>
              <a:noFill/>
            </p:spPr>
            <p:txBody>
              <a:bodyPr wrap="square" rtlCol="0">
                <a:spAutoFit/>
              </a:bodyPr>
              <a:lstStyle/>
              <a:p>
                <a:r>
                  <a:rPr lang="es-ES" dirty="0"/>
                  <a:t>Gradient Descent (descenso del gradiente) es un procedimiento para minimizar una función de coste </a:t>
                </a:r>
                <a14:m>
                  <m:oMath xmlns:m="http://schemas.openxmlformats.org/officeDocument/2006/math">
                    <m:r>
                      <a:rPr lang="es-ES" b="1" i="1" smtClean="0">
                        <a:latin typeface="Cambria Math" panose="02040503050406030204" pitchFamily="18" charset="0"/>
                      </a:rPr>
                      <m:t>𝑱</m:t>
                    </m:r>
                    <m:r>
                      <a:rPr lang="es-ES" b="1" i="1" smtClean="0">
                        <a:latin typeface="Cambria Math" panose="02040503050406030204" pitchFamily="18" charset="0"/>
                      </a:rPr>
                      <m:t>(</m:t>
                    </m:r>
                    <m:r>
                      <a:rPr lang="es-ES" b="1" i="1" smtClean="0">
                        <a:latin typeface="Cambria Math" panose="02040503050406030204" pitchFamily="18" charset="0"/>
                        <a:ea typeface="Cambria Math" panose="02040503050406030204" pitchFamily="18" charset="0"/>
                      </a:rPr>
                      <m:t>𝜽</m:t>
                    </m:r>
                    <m:r>
                      <a:rPr lang="es-ES" b="1" i="1" smtClean="0">
                        <a:latin typeface="Cambria Math" panose="02040503050406030204" pitchFamily="18" charset="0"/>
                      </a:rPr>
                      <m:t>)</m:t>
                    </m:r>
                  </m:oMath>
                </a14:m>
                <a:r>
                  <a:rPr lang="es-ES" b="1" dirty="0"/>
                  <a:t> </a:t>
                </a:r>
                <a:r>
                  <a:rPr lang="es-ES" dirty="0"/>
                  <a:t>que depende de unos parámetros </a:t>
                </a:r>
                <a14:m>
                  <m:oMath xmlns:m="http://schemas.openxmlformats.org/officeDocument/2006/math">
                    <m:r>
                      <a:rPr lang="es-ES" b="1" i="1">
                        <a:latin typeface="Cambria Math" panose="02040503050406030204" pitchFamily="18" charset="0"/>
                        <a:ea typeface="Cambria Math" panose="02040503050406030204" pitchFamily="18" charset="0"/>
                      </a:rPr>
                      <m:t>𝜽</m:t>
                    </m:r>
                    <m:r>
                      <a:rPr lang="es-ES" i="1">
                        <a:latin typeface="Cambria Math" panose="02040503050406030204" pitchFamily="18" charset="0"/>
                        <a:ea typeface="Cambria Math" panose="02040503050406030204" pitchFamily="18" charset="0"/>
                      </a:rPr>
                      <m:t> </m:t>
                    </m:r>
                  </m:oMath>
                </a14:m>
                <a:r>
                  <a:rPr lang="es-ES" dirty="0"/>
                  <a:t>mediante la actualización iterativa delos parámetros en la dirección opuesta al gradiente de la función de coste</a:t>
                </a:r>
              </a:p>
              <a:p>
                <a:endParaRPr lang="es-ES" dirty="0"/>
              </a:p>
            </p:txBody>
          </p:sp>
        </mc:Choice>
        <mc:Fallback xmlns="">
          <p:sp>
            <p:nvSpPr>
              <p:cNvPr id="5" name="CuadroTexto 4">
                <a:extLst>
                  <a:ext uri="{FF2B5EF4-FFF2-40B4-BE49-F238E27FC236}">
                    <a16:creationId xmlns:a16="http://schemas.microsoft.com/office/drawing/2014/main" id="{12E8B710-D6E2-415E-B3ED-3022E97306FD}"/>
                  </a:ext>
                </a:extLst>
              </p:cNvPr>
              <p:cNvSpPr txBox="1">
                <a:spLocks noRot="1" noChangeAspect="1" noMove="1" noResize="1" noEditPoints="1" noAdjustHandles="1" noChangeArrowheads="1" noChangeShapeType="1" noTextEdit="1"/>
              </p:cNvSpPr>
              <p:nvPr/>
            </p:nvSpPr>
            <p:spPr>
              <a:xfrm>
                <a:off x="381000" y="1265581"/>
                <a:ext cx="4953000" cy="2031325"/>
              </a:xfrm>
              <a:prstGeom prst="rect">
                <a:avLst/>
              </a:prstGeom>
              <a:blipFill>
                <a:blip r:embed="rId5"/>
                <a:stretch>
                  <a:fillRect l="-1108" t="-1802" r="-123"/>
                </a:stretch>
              </a:blipFill>
            </p:spPr>
            <p:txBody>
              <a:bodyPr/>
              <a:lstStyle/>
              <a:p>
                <a:r>
                  <a:rPr lang="es-ES">
                    <a:noFill/>
                  </a:rPr>
                  <a:t> </a:t>
                </a:r>
              </a:p>
            </p:txBody>
          </p:sp>
        </mc:Fallback>
      </mc:AlternateContent>
      <p:pic>
        <p:nvPicPr>
          <p:cNvPr id="8" name="Imagen 7">
            <a:extLst>
              <a:ext uri="{FF2B5EF4-FFF2-40B4-BE49-F238E27FC236}">
                <a16:creationId xmlns:a16="http://schemas.microsoft.com/office/drawing/2014/main" id="{74D97E99-416C-4A51-BC04-7E445EA9FA3F}"/>
              </a:ext>
            </a:extLst>
          </p:cNvPr>
          <p:cNvPicPr>
            <a:picLocks noChangeAspect="1"/>
          </p:cNvPicPr>
          <p:nvPr/>
        </p:nvPicPr>
        <p:blipFill>
          <a:blip r:embed="rId6"/>
          <a:stretch>
            <a:fillRect/>
          </a:stretch>
        </p:blipFill>
        <p:spPr>
          <a:xfrm>
            <a:off x="983027" y="3576335"/>
            <a:ext cx="3274649" cy="857238"/>
          </a:xfrm>
          <a:prstGeom prst="rect">
            <a:avLst/>
          </a:prstGeom>
        </p:spPr>
      </p:pic>
      <p:sp>
        <p:nvSpPr>
          <p:cNvPr id="11" name="CuadroTexto 10">
            <a:extLst>
              <a:ext uri="{FF2B5EF4-FFF2-40B4-BE49-F238E27FC236}">
                <a16:creationId xmlns:a16="http://schemas.microsoft.com/office/drawing/2014/main" id="{00FC7977-AF69-47B2-8128-E8DF231447B2}"/>
              </a:ext>
            </a:extLst>
          </p:cNvPr>
          <p:cNvSpPr txBox="1"/>
          <p:nvPr/>
        </p:nvSpPr>
        <p:spPr>
          <a:xfrm>
            <a:off x="457200" y="5305663"/>
            <a:ext cx="5105401" cy="338554"/>
          </a:xfrm>
          <a:prstGeom prst="rect">
            <a:avLst/>
          </a:prstGeom>
          <a:noFill/>
        </p:spPr>
        <p:txBody>
          <a:bodyPr wrap="square" rtlCol="0">
            <a:spAutoFit/>
          </a:bodyPr>
          <a:lstStyle/>
          <a:p>
            <a:r>
              <a:rPr lang="es-ES" sz="1600" dirty="0"/>
              <a:t>learning </a:t>
            </a:r>
            <a:r>
              <a:rPr lang="es-ES" sz="1600" dirty="0" err="1"/>
              <a:t>rate</a:t>
            </a:r>
            <a:r>
              <a:rPr lang="es-ES" sz="1600" dirty="0"/>
              <a:t> (coeficiente de aprendizaje)</a:t>
            </a:r>
          </a:p>
        </p:txBody>
      </p:sp>
      <p:sp>
        <p:nvSpPr>
          <p:cNvPr id="12" name="Forma libre: forma 11">
            <a:extLst>
              <a:ext uri="{FF2B5EF4-FFF2-40B4-BE49-F238E27FC236}">
                <a16:creationId xmlns:a16="http://schemas.microsoft.com/office/drawing/2014/main" id="{23298198-3EC4-412B-B31B-A585F778B544}"/>
              </a:ext>
            </a:extLst>
          </p:cNvPr>
          <p:cNvSpPr/>
          <p:nvPr/>
        </p:nvSpPr>
        <p:spPr>
          <a:xfrm>
            <a:off x="2201662" y="4394447"/>
            <a:ext cx="454821" cy="941033"/>
          </a:xfrm>
          <a:custGeom>
            <a:avLst/>
            <a:gdLst>
              <a:gd name="connsiteX0" fmla="*/ 0 w 454821"/>
              <a:gd name="connsiteY0" fmla="*/ 941033 h 941033"/>
              <a:gd name="connsiteX1" fmla="*/ 417251 w 454821"/>
              <a:gd name="connsiteY1" fmla="*/ 550415 h 941033"/>
              <a:gd name="connsiteX2" fmla="*/ 435006 w 454821"/>
              <a:gd name="connsiteY2" fmla="*/ 0 h 941033"/>
              <a:gd name="connsiteX3" fmla="*/ 435006 w 454821"/>
              <a:gd name="connsiteY3" fmla="*/ 0 h 941033"/>
            </a:gdLst>
            <a:ahLst/>
            <a:cxnLst>
              <a:cxn ang="0">
                <a:pos x="connsiteX0" y="connsiteY0"/>
              </a:cxn>
              <a:cxn ang="0">
                <a:pos x="connsiteX1" y="connsiteY1"/>
              </a:cxn>
              <a:cxn ang="0">
                <a:pos x="connsiteX2" y="connsiteY2"/>
              </a:cxn>
              <a:cxn ang="0">
                <a:pos x="connsiteX3" y="connsiteY3"/>
              </a:cxn>
            </a:cxnLst>
            <a:rect l="l" t="t" r="r" b="b"/>
            <a:pathLst>
              <a:path w="454821" h="941033">
                <a:moveTo>
                  <a:pt x="0" y="941033"/>
                </a:moveTo>
                <a:cubicBezTo>
                  <a:pt x="172375" y="824143"/>
                  <a:pt x="344750" y="707254"/>
                  <a:pt x="417251" y="550415"/>
                </a:cubicBezTo>
                <a:cubicBezTo>
                  <a:pt x="489752" y="393576"/>
                  <a:pt x="435006" y="0"/>
                  <a:pt x="435006" y="0"/>
                </a:cubicBezTo>
                <a:lnTo>
                  <a:pt x="435006" y="0"/>
                </a:lnTo>
              </a:path>
            </a:pathLst>
          </a:cu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 name="Rectángulo 1">
            <a:extLst>
              <a:ext uri="{FF2B5EF4-FFF2-40B4-BE49-F238E27FC236}">
                <a16:creationId xmlns:a16="http://schemas.microsoft.com/office/drawing/2014/main" id="{C619D5C1-C434-45B3-AB0E-1B010F10D569}"/>
              </a:ext>
            </a:extLst>
          </p:cNvPr>
          <p:cNvSpPr/>
          <p:nvPr/>
        </p:nvSpPr>
        <p:spPr>
          <a:xfrm>
            <a:off x="152988" y="6454454"/>
            <a:ext cx="6477000" cy="246221"/>
          </a:xfrm>
          <a:prstGeom prst="rect">
            <a:avLst/>
          </a:prstGeom>
        </p:spPr>
        <p:txBody>
          <a:bodyPr wrap="square">
            <a:spAutoFit/>
          </a:bodyPr>
          <a:lstStyle/>
          <a:p>
            <a:r>
              <a:rPr lang="es-ES" sz="1000" dirty="0"/>
              <a:t>https://www.youtube.com/watch?v=IHZwWFHWa-w&amp;t=844s</a:t>
            </a:r>
          </a:p>
        </p:txBody>
      </p:sp>
      <p:sp>
        <p:nvSpPr>
          <p:cNvPr id="10" name="CuadroTexto 9">
            <a:extLst>
              <a:ext uri="{FF2B5EF4-FFF2-40B4-BE49-F238E27FC236}">
                <a16:creationId xmlns:a16="http://schemas.microsoft.com/office/drawing/2014/main" id="{02A5CE82-DCBE-4A38-901D-0F4AB95C9EC5}"/>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13" name="Grupo 12">
            <a:extLst>
              <a:ext uri="{FF2B5EF4-FFF2-40B4-BE49-F238E27FC236}">
                <a16:creationId xmlns:a16="http://schemas.microsoft.com/office/drawing/2014/main" id="{52C65001-EA0B-4B39-954B-BC83AA8D48ED}"/>
              </a:ext>
            </a:extLst>
          </p:cNvPr>
          <p:cNvGrpSpPr/>
          <p:nvPr/>
        </p:nvGrpSpPr>
        <p:grpSpPr>
          <a:xfrm>
            <a:off x="7391400" y="202226"/>
            <a:ext cx="1200970" cy="712174"/>
            <a:chOff x="3657600" y="3799820"/>
            <a:chExt cx="2457765" cy="1600200"/>
          </a:xfrm>
        </p:grpSpPr>
        <p:pic>
          <p:nvPicPr>
            <p:cNvPr id="14" name="Picture 2" descr="Resultado de imagen de neural net">
              <a:extLst>
                <a:ext uri="{FF2B5EF4-FFF2-40B4-BE49-F238E27FC236}">
                  <a16:creationId xmlns:a16="http://schemas.microsoft.com/office/drawing/2014/main" id="{0A78AFA5-B19F-4708-ACF1-16A9B50CEE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a:extLst>
                <a:ext uri="{FF2B5EF4-FFF2-40B4-BE49-F238E27FC236}">
                  <a16:creationId xmlns:a16="http://schemas.microsoft.com/office/drawing/2014/main" id="{EA937DBC-5BF3-48AD-BA3E-D8B5CBFF8A98}"/>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555108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s-ES" sz="2400" dirty="0">
                <a:solidFill>
                  <a:schemeClr val="tx2"/>
                </a:solidFill>
              </a:rPr>
              <a:t>Gradient Descent</a:t>
            </a:r>
          </a:p>
        </p:txBody>
      </p:sp>
      <p:sp>
        <p:nvSpPr>
          <p:cNvPr id="2" name="CuadroTexto 1">
            <a:extLst>
              <a:ext uri="{FF2B5EF4-FFF2-40B4-BE49-F238E27FC236}">
                <a16:creationId xmlns:a16="http://schemas.microsoft.com/office/drawing/2014/main" id="{856E064A-4F9D-4D5F-9823-14F8493052D7}"/>
              </a:ext>
            </a:extLst>
          </p:cNvPr>
          <p:cNvSpPr txBox="1"/>
          <p:nvPr/>
        </p:nvSpPr>
        <p:spPr>
          <a:xfrm>
            <a:off x="685800" y="914400"/>
            <a:ext cx="1142172" cy="369332"/>
          </a:xfrm>
          <a:prstGeom prst="rect">
            <a:avLst/>
          </a:prstGeom>
          <a:noFill/>
        </p:spPr>
        <p:txBody>
          <a:bodyPr wrap="none" rtlCol="0">
            <a:spAutoFit/>
          </a:bodyPr>
          <a:lstStyle/>
          <a:p>
            <a:r>
              <a:rPr lang="es-ES" dirty="0"/>
              <a:t>Variantes</a:t>
            </a:r>
          </a:p>
        </p:txBody>
      </p:sp>
      <p:sp>
        <p:nvSpPr>
          <p:cNvPr id="3" name="CuadroTexto 2">
            <a:extLst>
              <a:ext uri="{FF2B5EF4-FFF2-40B4-BE49-F238E27FC236}">
                <a16:creationId xmlns:a16="http://schemas.microsoft.com/office/drawing/2014/main" id="{B2980719-6BFD-4AD4-83C6-F5EB74E3C77A}"/>
              </a:ext>
            </a:extLst>
          </p:cNvPr>
          <p:cNvSpPr txBox="1"/>
          <p:nvPr/>
        </p:nvSpPr>
        <p:spPr>
          <a:xfrm>
            <a:off x="1256886" y="1447800"/>
            <a:ext cx="7277514" cy="3970318"/>
          </a:xfrm>
          <a:prstGeom prst="rect">
            <a:avLst/>
          </a:prstGeom>
          <a:noFill/>
        </p:spPr>
        <p:txBody>
          <a:bodyPr wrap="square" rtlCol="0">
            <a:spAutoFit/>
          </a:bodyPr>
          <a:lstStyle/>
          <a:p>
            <a:pPr marL="285750" indent="-285750">
              <a:buFontTx/>
              <a:buChar char="-"/>
            </a:pPr>
            <a:r>
              <a:rPr lang="es-ES" dirty="0" err="1"/>
              <a:t>Stochastic</a:t>
            </a:r>
            <a:r>
              <a:rPr lang="es-ES" dirty="0"/>
              <a:t> </a:t>
            </a:r>
            <a:r>
              <a:rPr lang="es-ES" dirty="0" err="1"/>
              <a:t>gradient</a:t>
            </a:r>
            <a:r>
              <a:rPr lang="es-ES" dirty="0"/>
              <a:t> </a:t>
            </a:r>
            <a:r>
              <a:rPr lang="es-ES" dirty="0" err="1"/>
              <a:t>descent</a:t>
            </a:r>
            <a:r>
              <a:rPr lang="es-ES" dirty="0"/>
              <a:t>: Realizar una actualización de los parámetros por cada muestra de entrenamiento y etiqueta</a:t>
            </a:r>
          </a:p>
          <a:p>
            <a:pPr marL="285750" indent="-285750">
              <a:buFontTx/>
              <a:buChar char="-"/>
            </a:pPr>
            <a:endParaRPr lang="es-ES" dirty="0"/>
          </a:p>
          <a:p>
            <a:pPr marL="285750" indent="-285750">
              <a:buFontTx/>
              <a:buChar char="-"/>
            </a:pPr>
            <a:endParaRPr lang="es-ES" dirty="0"/>
          </a:p>
          <a:p>
            <a:pPr marL="285750" indent="-285750">
              <a:buFontTx/>
              <a:buChar char="-"/>
            </a:pPr>
            <a:endParaRPr lang="es-ES" dirty="0"/>
          </a:p>
          <a:p>
            <a:pPr marL="285750" indent="-285750">
              <a:buFontTx/>
              <a:buChar char="-"/>
            </a:pPr>
            <a:endParaRPr lang="es-ES" dirty="0"/>
          </a:p>
          <a:p>
            <a:pPr marL="285750" indent="-285750">
              <a:buFontTx/>
              <a:buChar char="-"/>
            </a:pPr>
            <a:r>
              <a:rPr lang="es-ES" dirty="0" err="1"/>
              <a:t>Batch</a:t>
            </a:r>
            <a:r>
              <a:rPr lang="es-ES" dirty="0"/>
              <a:t> </a:t>
            </a:r>
            <a:r>
              <a:rPr lang="es-ES" dirty="0" err="1"/>
              <a:t>gradient</a:t>
            </a:r>
            <a:r>
              <a:rPr lang="es-ES" dirty="0"/>
              <a:t> </a:t>
            </a:r>
            <a:r>
              <a:rPr lang="es-ES" dirty="0" err="1"/>
              <a:t>descent</a:t>
            </a:r>
            <a:r>
              <a:rPr lang="es-ES" dirty="0"/>
              <a:t>: Realizar una actualización de los parámetros con todas las muestras de entrenamiento y etiquetas</a:t>
            </a:r>
          </a:p>
          <a:p>
            <a:pPr marL="285750" indent="-285750">
              <a:buFontTx/>
              <a:buChar char="-"/>
            </a:pPr>
            <a:endParaRPr lang="es-ES" dirty="0"/>
          </a:p>
          <a:p>
            <a:pPr marL="285750" indent="-285750">
              <a:buFontTx/>
              <a:buChar char="-"/>
            </a:pPr>
            <a:endParaRPr lang="es-ES" dirty="0"/>
          </a:p>
          <a:p>
            <a:pPr marL="285750" indent="-285750">
              <a:buFontTx/>
              <a:buChar char="-"/>
            </a:pPr>
            <a:endParaRPr lang="es-ES" dirty="0"/>
          </a:p>
          <a:p>
            <a:pPr marL="285750" indent="-285750">
              <a:buFontTx/>
              <a:buChar char="-"/>
            </a:pPr>
            <a:r>
              <a:rPr lang="es-ES" dirty="0" err="1"/>
              <a:t>Mini-batch</a:t>
            </a:r>
            <a:r>
              <a:rPr lang="es-ES" dirty="0"/>
              <a:t> </a:t>
            </a:r>
            <a:r>
              <a:rPr lang="es-ES" dirty="0" err="1"/>
              <a:t>gradient</a:t>
            </a:r>
            <a:r>
              <a:rPr lang="es-ES" dirty="0"/>
              <a:t> Descent: Realizar una actualización de los parámetros con un subconjunto (</a:t>
            </a:r>
            <a:r>
              <a:rPr lang="es-ES" dirty="0" err="1"/>
              <a:t>mini-batch</a:t>
            </a:r>
            <a:r>
              <a:rPr lang="es-ES" dirty="0"/>
              <a:t>) de todas las muestras de entrenamiento y etiquetas</a:t>
            </a:r>
          </a:p>
        </p:txBody>
      </p:sp>
      <p:pic>
        <p:nvPicPr>
          <p:cNvPr id="6" name="Imagen 5">
            <a:extLst>
              <a:ext uri="{FF2B5EF4-FFF2-40B4-BE49-F238E27FC236}">
                <a16:creationId xmlns:a16="http://schemas.microsoft.com/office/drawing/2014/main" id="{D20A83CA-277B-431D-BEBF-6A9832ACA930}"/>
              </a:ext>
            </a:extLst>
          </p:cNvPr>
          <p:cNvPicPr>
            <a:picLocks noChangeAspect="1"/>
          </p:cNvPicPr>
          <p:nvPr/>
        </p:nvPicPr>
        <p:blipFill>
          <a:blip r:embed="rId3"/>
          <a:stretch>
            <a:fillRect/>
          </a:stretch>
        </p:blipFill>
        <p:spPr>
          <a:xfrm>
            <a:off x="2451717" y="2241889"/>
            <a:ext cx="2990850" cy="666750"/>
          </a:xfrm>
          <a:prstGeom prst="rect">
            <a:avLst/>
          </a:prstGeom>
        </p:spPr>
      </p:pic>
      <p:pic>
        <p:nvPicPr>
          <p:cNvPr id="7" name="Imagen 6">
            <a:extLst>
              <a:ext uri="{FF2B5EF4-FFF2-40B4-BE49-F238E27FC236}">
                <a16:creationId xmlns:a16="http://schemas.microsoft.com/office/drawing/2014/main" id="{ECEE3DD5-7485-47D4-9C21-9681B5B7038D}"/>
              </a:ext>
            </a:extLst>
          </p:cNvPr>
          <p:cNvPicPr>
            <a:picLocks noChangeAspect="1"/>
          </p:cNvPicPr>
          <p:nvPr/>
        </p:nvPicPr>
        <p:blipFill>
          <a:blip r:embed="rId4"/>
          <a:stretch>
            <a:fillRect/>
          </a:stretch>
        </p:blipFill>
        <p:spPr>
          <a:xfrm>
            <a:off x="2438400" y="3737314"/>
            <a:ext cx="2305050" cy="647700"/>
          </a:xfrm>
          <a:prstGeom prst="rect">
            <a:avLst/>
          </a:prstGeom>
        </p:spPr>
      </p:pic>
      <p:pic>
        <p:nvPicPr>
          <p:cNvPr id="8" name="Imagen 7">
            <a:extLst>
              <a:ext uri="{FF2B5EF4-FFF2-40B4-BE49-F238E27FC236}">
                <a16:creationId xmlns:a16="http://schemas.microsoft.com/office/drawing/2014/main" id="{C6406AD9-93EE-4B21-9151-2CF0F3D3C247}"/>
              </a:ext>
            </a:extLst>
          </p:cNvPr>
          <p:cNvPicPr>
            <a:picLocks noChangeAspect="1"/>
          </p:cNvPicPr>
          <p:nvPr/>
        </p:nvPicPr>
        <p:blipFill>
          <a:blip r:embed="rId5"/>
          <a:stretch>
            <a:fillRect/>
          </a:stretch>
        </p:blipFill>
        <p:spPr>
          <a:xfrm>
            <a:off x="2451717" y="5582186"/>
            <a:ext cx="3724275" cy="704850"/>
          </a:xfrm>
          <a:prstGeom prst="rect">
            <a:avLst/>
          </a:prstGeom>
        </p:spPr>
      </p:pic>
      <p:sp>
        <p:nvSpPr>
          <p:cNvPr id="9" name="Rectángulo 8">
            <a:extLst>
              <a:ext uri="{FF2B5EF4-FFF2-40B4-BE49-F238E27FC236}">
                <a16:creationId xmlns:a16="http://schemas.microsoft.com/office/drawing/2014/main" id="{6D22F0CA-E480-412C-BE13-256A6BBE38B6}"/>
              </a:ext>
            </a:extLst>
          </p:cNvPr>
          <p:cNvSpPr/>
          <p:nvPr/>
        </p:nvSpPr>
        <p:spPr>
          <a:xfrm>
            <a:off x="76200" y="6519561"/>
            <a:ext cx="7924800" cy="276999"/>
          </a:xfrm>
          <a:prstGeom prst="rect">
            <a:avLst/>
          </a:prstGeom>
        </p:spPr>
        <p:txBody>
          <a:bodyPr wrap="square">
            <a:spAutoFit/>
          </a:bodyPr>
          <a:lstStyle/>
          <a:p>
            <a:r>
              <a:rPr lang="es-ES" sz="1200" dirty="0">
                <a:hlinkClick r:id="rId6"/>
              </a:rPr>
              <a:t>http://ruder.io/optimizing-gradient-descent/index.html#gradientdescentvariants</a:t>
            </a:r>
            <a:r>
              <a:rPr lang="es-ES" sz="1200" dirty="0"/>
              <a:t> </a:t>
            </a:r>
          </a:p>
        </p:txBody>
      </p:sp>
      <p:sp>
        <p:nvSpPr>
          <p:cNvPr id="10" name="CuadroTexto 9">
            <a:extLst>
              <a:ext uri="{FF2B5EF4-FFF2-40B4-BE49-F238E27FC236}">
                <a16:creationId xmlns:a16="http://schemas.microsoft.com/office/drawing/2014/main" id="{6A30DB5E-A228-4EDE-9A08-C883FCF54F08}"/>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11" name="Grupo 10">
            <a:extLst>
              <a:ext uri="{FF2B5EF4-FFF2-40B4-BE49-F238E27FC236}">
                <a16:creationId xmlns:a16="http://schemas.microsoft.com/office/drawing/2014/main" id="{46D8E829-46CF-411F-A365-14B5AC44D65E}"/>
              </a:ext>
            </a:extLst>
          </p:cNvPr>
          <p:cNvGrpSpPr/>
          <p:nvPr/>
        </p:nvGrpSpPr>
        <p:grpSpPr>
          <a:xfrm>
            <a:off x="7391400" y="202226"/>
            <a:ext cx="1200970" cy="712174"/>
            <a:chOff x="3657600" y="3799820"/>
            <a:chExt cx="2457765" cy="1600200"/>
          </a:xfrm>
        </p:grpSpPr>
        <p:pic>
          <p:nvPicPr>
            <p:cNvPr id="12" name="Picture 2" descr="Resultado de imagen de neural net">
              <a:extLst>
                <a:ext uri="{FF2B5EF4-FFF2-40B4-BE49-F238E27FC236}">
                  <a16:creationId xmlns:a16="http://schemas.microsoft.com/office/drawing/2014/main" id="{B4DC08C4-B3FB-479D-8FE1-3DB6AA5A96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a:extLst>
                <a:ext uri="{FF2B5EF4-FFF2-40B4-BE49-F238E27FC236}">
                  <a16:creationId xmlns:a16="http://schemas.microsoft.com/office/drawing/2014/main" id="{56C7F004-58C3-4838-8C36-EA1716CFE4BD}"/>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219570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s-ES" sz="2400" dirty="0">
                <a:solidFill>
                  <a:schemeClr val="tx2"/>
                </a:solidFill>
              </a:rPr>
              <a:t>Gradient Descent</a:t>
            </a:r>
          </a:p>
        </p:txBody>
      </p:sp>
      <p:sp>
        <p:nvSpPr>
          <p:cNvPr id="2" name="CuadroTexto 1">
            <a:extLst>
              <a:ext uri="{FF2B5EF4-FFF2-40B4-BE49-F238E27FC236}">
                <a16:creationId xmlns:a16="http://schemas.microsoft.com/office/drawing/2014/main" id="{856E064A-4F9D-4D5F-9823-14F8493052D7}"/>
              </a:ext>
            </a:extLst>
          </p:cNvPr>
          <p:cNvSpPr txBox="1"/>
          <p:nvPr/>
        </p:nvSpPr>
        <p:spPr>
          <a:xfrm>
            <a:off x="304800" y="620425"/>
            <a:ext cx="2993127" cy="369332"/>
          </a:xfrm>
          <a:prstGeom prst="rect">
            <a:avLst/>
          </a:prstGeom>
          <a:noFill/>
        </p:spPr>
        <p:txBody>
          <a:bodyPr wrap="none" rtlCol="0">
            <a:spAutoFit/>
          </a:bodyPr>
          <a:lstStyle/>
          <a:p>
            <a:r>
              <a:rPr lang="es-ES" dirty="0"/>
              <a:t>Algoritmos de Optimización</a:t>
            </a:r>
          </a:p>
        </p:txBody>
      </p:sp>
      <p:pic>
        <p:nvPicPr>
          <p:cNvPr id="20483" name="Picture 3" descr="Resultado de imagen de gradient descent">
            <a:extLst>
              <a:ext uri="{FF2B5EF4-FFF2-40B4-BE49-F238E27FC236}">
                <a16:creationId xmlns:a16="http://schemas.microsoft.com/office/drawing/2014/main" id="{03458334-3503-4E45-BD5E-D7AA29DC9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76400"/>
            <a:ext cx="4680105" cy="2176462"/>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1F3F08C0-EFEE-471C-88F6-C1B80891DF5C}"/>
              </a:ext>
            </a:extLst>
          </p:cNvPr>
          <p:cNvSpPr txBox="1"/>
          <p:nvPr/>
        </p:nvSpPr>
        <p:spPr>
          <a:xfrm>
            <a:off x="1181100" y="4258270"/>
            <a:ext cx="6781800" cy="923330"/>
          </a:xfrm>
          <a:prstGeom prst="rect">
            <a:avLst/>
          </a:prstGeom>
          <a:noFill/>
        </p:spPr>
        <p:txBody>
          <a:bodyPr wrap="square" rtlCol="0">
            <a:spAutoFit/>
          </a:bodyPr>
          <a:lstStyle/>
          <a:p>
            <a:r>
              <a:rPr lang="es-ES" dirty="0"/>
              <a:t>La optimización es fuertemente dependiente del coeficiente de aprendizaje, por eso han surgido distintas alternativas para optimizar y adaptar este coeficiente durante el entrenamiento</a:t>
            </a:r>
          </a:p>
        </p:txBody>
      </p:sp>
      <p:sp>
        <p:nvSpPr>
          <p:cNvPr id="6" name="CuadroTexto 5">
            <a:extLst>
              <a:ext uri="{FF2B5EF4-FFF2-40B4-BE49-F238E27FC236}">
                <a16:creationId xmlns:a16="http://schemas.microsoft.com/office/drawing/2014/main" id="{10F084FA-B750-42B0-8E13-C44F3EC3997B}"/>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7" name="Grupo 6">
            <a:extLst>
              <a:ext uri="{FF2B5EF4-FFF2-40B4-BE49-F238E27FC236}">
                <a16:creationId xmlns:a16="http://schemas.microsoft.com/office/drawing/2014/main" id="{07159B29-73AD-4054-9D23-43DD37026737}"/>
              </a:ext>
            </a:extLst>
          </p:cNvPr>
          <p:cNvGrpSpPr/>
          <p:nvPr/>
        </p:nvGrpSpPr>
        <p:grpSpPr>
          <a:xfrm>
            <a:off x="7391400" y="202226"/>
            <a:ext cx="1200970" cy="712174"/>
            <a:chOff x="3657600" y="3799820"/>
            <a:chExt cx="2457765" cy="1600200"/>
          </a:xfrm>
        </p:grpSpPr>
        <p:pic>
          <p:nvPicPr>
            <p:cNvPr id="8" name="Picture 2" descr="Resultado de imagen de neural net">
              <a:extLst>
                <a:ext uri="{FF2B5EF4-FFF2-40B4-BE49-F238E27FC236}">
                  <a16:creationId xmlns:a16="http://schemas.microsoft.com/office/drawing/2014/main" id="{103CC688-52C3-4CA5-89B2-734BA8B9F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786839B1-01FD-4712-852B-8039ADA2E2A8}"/>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428900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D4CA80A-1762-4581-844E-8BF3479AE35F}"/>
              </a:ext>
            </a:extLst>
          </p:cNvPr>
          <p:cNvSpPr/>
          <p:nvPr/>
        </p:nvSpPr>
        <p:spPr>
          <a:xfrm>
            <a:off x="152400" y="6324600"/>
            <a:ext cx="6477000" cy="276999"/>
          </a:xfrm>
          <a:prstGeom prst="rect">
            <a:avLst/>
          </a:prstGeom>
        </p:spPr>
        <p:txBody>
          <a:bodyPr wrap="square">
            <a:spAutoFit/>
          </a:bodyPr>
          <a:lstStyle/>
          <a:p>
            <a:r>
              <a:rPr lang="es-ES" sz="1200" dirty="0"/>
              <a:t>https://einstein.ai/research/blog/identifying-generalization-properties-in-neural-networks</a:t>
            </a:r>
          </a:p>
        </p:txBody>
      </p:sp>
      <p:sp>
        <p:nvSpPr>
          <p:cNvPr id="4" name="Rectangle 5">
            <a:extLst>
              <a:ext uri="{FF2B5EF4-FFF2-40B4-BE49-F238E27FC236}">
                <a16:creationId xmlns:a16="http://schemas.microsoft.com/office/drawing/2014/main" id="{7A57B987-9E6F-4854-AAA5-A96672B273C6}"/>
              </a:ext>
            </a:extLst>
          </p:cNvPr>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s-ES" sz="2400" dirty="0">
                <a:solidFill>
                  <a:schemeClr val="tx2"/>
                </a:solidFill>
              </a:rPr>
              <a:t>Gradient Descent</a:t>
            </a:r>
          </a:p>
        </p:txBody>
      </p:sp>
      <p:sp>
        <p:nvSpPr>
          <p:cNvPr id="7" name="CuadroTexto 6">
            <a:extLst>
              <a:ext uri="{FF2B5EF4-FFF2-40B4-BE49-F238E27FC236}">
                <a16:creationId xmlns:a16="http://schemas.microsoft.com/office/drawing/2014/main" id="{A90956EE-463B-4C7A-84D9-3D7368C20831}"/>
              </a:ext>
            </a:extLst>
          </p:cNvPr>
          <p:cNvSpPr txBox="1"/>
          <p:nvPr/>
        </p:nvSpPr>
        <p:spPr>
          <a:xfrm>
            <a:off x="5907932" y="1727537"/>
            <a:ext cx="3124200" cy="2585323"/>
          </a:xfrm>
          <a:prstGeom prst="rect">
            <a:avLst/>
          </a:prstGeom>
          <a:noFill/>
        </p:spPr>
        <p:txBody>
          <a:bodyPr wrap="square" rtlCol="0">
            <a:spAutoFit/>
          </a:bodyPr>
          <a:lstStyle/>
          <a:p>
            <a:r>
              <a:rPr lang="es-ES" dirty="0"/>
              <a:t>Superficie de una función de coste. Solo 3 dimensiones, pero en la realidad la función de coste se mueve en &gt;&gt;1K dimensiones.</a:t>
            </a:r>
          </a:p>
          <a:p>
            <a:endParaRPr lang="es-ES" dirty="0"/>
          </a:p>
          <a:p>
            <a:r>
              <a:rPr lang="es-ES" dirty="0"/>
              <a:t>El encontrar un mínimo, incluso un mínimo local, es muy complejo.</a:t>
            </a:r>
          </a:p>
        </p:txBody>
      </p:sp>
      <p:pic>
        <p:nvPicPr>
          <p:cNvPr id="8" name="Imagen 7">
            <a:extLst>
              <a:ext uri="{FF2B5EF4-FFF2-40B4-BE49-F238E27FC236}">
                <a16:creationId xmlns:a16="http://schemas.microsoft.com/office/drawing/2014/main" id="{471055A6-ADCE-4E67-BF08-7E8102769D56}"/>
              </a:ext>
            </a:extLst>
          </p:cNvPr>
          <p:cNvPicPr>
            <a:picLocks noChangeAspect="1"/>
          </p:cNvPicPr>
          <p:nvPr/>
        </p:nvPicPr>
        <p:blipFill>
          <a:blip r:embed="rId2"/>
          <a:stretch>
            <a:fillRect/>
          </a:stretch>
        </p:blipFill>
        <p:spPr>
          <a:xfrm>
            <a:off x="609600" y="1000898"/>
            <a:ext cx="4686300" cy="4038600"/>
          </a:xfrm>
          <a:prstGeom prst="rect">
            <a:avLst/>
          </a:prstGeom>
        </p:spPr>
      </p:pic>
      <p:sp>
        <p:nvSpPr>
          <p:cNvPr id="6" name="CuadroTexto 5">
            <a:extLst>
              <a:ext uri="{FF2B5EF4-FFF2-40B4-BE49-F238E27FC236}">
                <a16:creationId xmlns:a16="http://schemas.microsoft.com/office/drawing/2014/main" id="{CE5B7E8C-FF9E-4BF5-979F-35CDAFBE362D}"/>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9" name="Grupo 8">
            <a:extLst>
              <a:ext uri="{FF2B5EF4-FFF2-40B4-BE49-F238E27FC236}">
                <a16:creationId xmlns:a16="http://schemas.microsoft.com/office/drawing/2014/main" id="{B852FEE1-744C-49D1-92A0-04465F11BE3C}"/>
              </a:ext>
            </a:extLst>
          </p:cNvPr>
          <p:cNvGrpSpPr/>
          <p:nvPr/>
        </p:nvGrpSpPr>
        <p:grpSpPr>
          <a:xfrm>
            <a:off x="7391400" y="202226"/>
            <a:ext cx="1200970" cy="712174"/>
            <a:chOff x="3657600" y="3799820"/>
            <a:chExt cx="2457765" cy="1600200"/>
          </a:xfrm>
        </p:grpSpPr>
        <p:pic>
          <p:nvPicPr>
            <p:cNvPr id="10" name="Picture 2" descr="Resultado de imagen de neural net">
              <a:extLst>
                <a:ext uri="{FF2B5EF4-FFF2-40B4-BE49-F238E27FC236}">
                  <a16:creationId xmlns:a16="http://schemas.microsoft.com/office/drawing/2014/main" id="{26E05F29-CDD9-4F9C-A307-A4B60CE90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B1FCAE4A-94B0-4D2D-8896-0C7764A0DA28}"/>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959028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11417"/>
            <a:ext cx="9144000" cy="457200"/>
          </a:xfrm>
          <a:prstGeom prst="rect">
            <a:avLst/>
          </a:prstGeom>
          <a:solidFill>
            <a:schemeClr val="accent5"/>
          </a:solidFill>
          <a:ln>
            <a:noFill/>
          </a:ln>
          <a:effectLst/>
        </p:spPr>
        <p:txBody>
          <a:bodyPr anchor="ctr"/>
          <a:lstStyle/>
          <a:p>
            <a:r>
              <a:rPr lang="en-US" sz="2400" dirty="0">
                <a:solidFill>
                  <a:schemeClr val="tx2"/>
                </a:solidFill>
              </a:rPr>
              <a:t>Neural networks - </a:t>
            </a:r>
            <a:r>
              <a:rPr lang="en-US" sz="2400" dirty="0" err="1">
                <a:solidFill>
                  <a:schemeClr val="tx2"/>
                </a:solidFill>
              </a:rPr>
              <a:t>resumen</a:t>
            </a:r>
            <a:endParaRPr lang="es-ES" sz="2400" dirty="0">
              <a:solidFill>
                <a:schemeClr val="tx2"/>
              </a:solidFill>
            </a:endParaRPr>
          </a:p>
        </p:txBody>
      </p:sp>
      <p:sp>
        <p:nvSpPr>
          <p:cNvPr id="7" name="CuadroTexto 6">
            <a:extLst>
              <a:ext uri="{FF2B5EF4-FFF2-40B4-BE49-F238E27FC236}">
                <a16:creationId xmlns:a16="http://schemas.microsoft.com/office/drawing/2014/main" id="{8234B99B-0023-4106-AB3C-F343E967FB00}"/>
              </a:ext>
            </a:extLst>
          </p:cNvPr>
          <p:cNvSpPr txBox="1"/>
          <p:nvPr/>
        </p:nvSpPr>
        <p:spPr>
          <a:xfrm>
            <a:off x="7603613" y="6443990"/>
            <a:ext cx="1200970" cy="261610"/>
          </a:xfrm>
          <a:prstGeom prst="rect">
            <a:avLst/>
          </a:prstGeom>
          <a:noFill/>
        </p:spPr>
        <p:txBody>
          <a:bodyPr wrap="none" rtlCol="0">
            <a:spAutoFit/>
          </a:bodyPr>
          <a:lstStyle/>
          <a:p>
            <a:r>
              <a:rPr lang="es-ES" sz="1050" dirty="0"/>
              <a:t>M. Lopez-Martin</a:t>
            </a:r>
          </a:p>
        </p:txBody>
      </p:sp>
      <p:grpSp>
        <p:nvGrpSpPr>
          <p:cNvPr id="8" name="Grupo 7">
            <a:extLst>
              <a:ext uri="{FF2B5EF4-FFF2-40B4-BE49-F238E27FC236}">
                <a16:creationId xmlns:a16="http://schemas.microsoft.com/office/drawing/2014/main" id="{CE41DDE7-C26E-49F9-8294-851B122B75DC}"/>
              </a:ext>
            </a:extLst>
          </p:cNvPr>
          <p:cNvGrpSpPr/>
          <p:nvPr/>
        </p:nvGrpSpPr>
        <p:grpSpPr>
          <a:xfrm>
            <a:off x="7391400" y="202226"/>
            <a:ext cx="1200970" cy="712174"/>
            <a:chOff x="3657600" y="3799820"/>
            <a:chExt cx="2457765" cy="1600200"/>
          </a:xfrm>
        </p:grpSpPr>
        <p:pic>
          <p:nvPicPr>
            <p:cNvPr id="9" name="Picture 2" descr="Resultado de imagen de neural net">
              <a:extLst>
                <a:ext uri="{FF2B5EF4-FFF2-40B4-BE49-F238E27FC236}">
                  <a16:creationId xmlns:a16="http://schemas.microsoft.com/office/drawing/2014/main" id="{1C9BD210-7BE6-422C-8E0D-36CD4D395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6EACC1E1-0890-424A-A20D-61A95AD4E148}"/>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1" name="Elipse 10">
            <a:extLst>
              <a:ext uri="{FF2B5EF4-FFF2-40B4-BE49-F238E27FC236}">
                <a16:creationId xmlns:a16="http://schemas.microsoft.com/office/drawing/2014/main" id="{7A13515A-6389-4950-8109-183D1DF7411D}"/>
              </a:ext>
            </a:extLst>
          </p:cNvPr>
          <p:cNvSpPr/>
          <p:nvPr/>
        </p:nvSpPr>
        <p:spPr>
          <a:xfrm>
            <a:off x="1739686" y="2264296"/>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FE5AA0B6-28ED-49BE-994D-AFE26F0A34CB}"/>
              </a:ext>
            </a:extLst>
          </p:cNvPr>
          <p:cNvSpPr/>
          <p:nvPr/>
        </p:nvSpPr>
        <p:spPr>
          <a:xfrm>
            <a:off x="1739686" y="2544634"/>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Elipse 12">
            <a:extLst>
              <a:ext uri="{FF2B5EF4-FFF2-40B4-BE49-F238E27FC236}">
                <a16:creationId xmlns:a16="http://schemas.microsoft.com/office/drawing/2014/main" id="{2DFB4239-B307-49FD-AE96-379AD8A2A171}"/>
              </a:ext>
            </a:extLst>
          </p:cNvPr>
          <p:cNvSpPr/>
          <p:nvPr/>
        </p:nvSpPr>
        <p:spPr>
          <a:xfrm>
            <a:off x="1739686" y="3385648"/>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44A679BB-1303-4A42-9153-96D698275494}"/>
              </a:ext>
            </a:extLst>
          </p:cNvPr>
          <p:cNvSpPr/>
          <p:nvPr/>
        </p:nvSpPr>
        <p:spPr>
          <a:xfrm>
            <a:off x="1739686" y="3105310"/>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D11E3D5F-B1BD-4539-8924-4BA36870CAE3}"/>
              </a:ext>
            </a:extLst>
          </p:cNvPr>
          <p:cNvSpPr/>
          <p:nvPr/>
        </p:nvSpPr>
        <p:spPr>
          <a:xfrm>
            <a:off x="1739686" y="2824972"/>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Elipse 15">
            <a:extLst>
              <a:ext uri="{FF2B5EF4-FFF2-40B4-BE49-F238E27FC236}">
                <a16:creationId xmlns:a16="http://schemas.microsoft.com/office/drawing/2014/main" id="{BEA9BB3A-D99D-4F7C-B4D5-65D30685CAE0}"/>
              </a:ext>
            </a:extLst>
          </p:cNvPr>
          <p:cNvSpPr/>
          <p:nvPr/>
        </p:nvSpPr>
        <p:spPr>
          <a:xfrm>
            <a:off x="1739686" y="3665984"/>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Elipse 16">
            <a:extLst>
              <a:ext uri="{FF2B5EF4-FFF2-40B4-BE49-F238E27FC236}">
                <a16:creationId xmlns:a16="http://schemas.microsoft.com/office/drawing/2014/main" id="{4537AD88-3E40-4A14-9E7A-494EA7E4A604}"/>
              </a:ext>
            </a:extLst>
          </p:cNvPr>
          <p:cNvSpPr/>
          <p:nvPr/>
        </p:nvSpPr>
        <p:spPr>
          <a:xfrm>
            <a:off x="2891814" y="2264296"/>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Elipse 17">
            <a:extLst>
              <a:ext uri="{FF2B5EF4-FFF2-40B4-BE49-F238E27FC236}">
                <a16:creationId xmlns:a16="http://schemas.microsoft.com/office/drawing/2014/main" id="{5404F52F-1807-4268-948E-67ED104F0F05}"/>
              </a:ext>
            </a:extLst>
          </p:cNvPr>
          <p:cNvSpPr/>
          <p:nvPr/>
        </p:nvSpPr>
        <p:spPr>
          <a:xfrm>
            <a:off x="2891814" y="2544634"/>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Elipse 18">
            <a:extLst>
              <a:ext uri="{FF2B5EF4-FFF2-40B4-BE49-F238E27FC236}">
                <a16:creationId xmlns:a16="http://schemas.microsoft.com/office/drawing/2014/main" id="{AB9F074D-C97C-4FCA-A497-674D4868E286}"/>
              </a:ext>
            </a:extLst>
          </p:cNvPr>
          <p:cNvSpPr/>
          <p:nvPr/>
        </p:nvSpPr>
        <p:spPr>
          <a:xfrm>
            <a:off x="2891814" y="3385648"/>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08316074-9577-4230-8463-17FF8F80BC10}"/>
              </a:ext>
            </a:extLst>
          </p:cNvPr>
          <p:cNvSpPr/>
          <p:nvPr/>
        </p:nvSpPr>
        <p:spPr>
          <a:xfrm>
            <a:off x="2891814" y="3105310"/>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Elipse 20">
            <a:extLst>
              <a:ext uri="{FF2B5EF4-FFF2-40B4-BE49-F238E27FC236}">
                <a16:creationId xmlns:a16="http://schemas.microsoft.com/office/drawing/2014/main" id="{82C7F42E-BE59-463E-AC97-7001F00B7BDF}"/>
              </a:ext>
            </a:extLst>
          </p:cNvPr>
          <p:cNvSpPr/>
          <p:nvPr/>
        </p:nvSpPr>
        <p:spPr>
          <a:xfrm>
            <a:off x="2891814" y="2824972"/>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Elipse 21">
            <a:extLst>
              <a:ext uri="{FF2B5EF4-FFF2-40B4-BE49-F238E27FC236}">
                <a16:creationId xmlns:a16="http://schemas.microsoft.com/office/drawing/2014/main" id="{6F239267-6E1A-4888-8B25-B5B269DCF051}"/>
              </a:ext>
            </a:extLst>
          </p:cNvPr>
          <p:cNvSpPr/>
          <p:nvPr/>
        </p:nvSpPr>
        <p:spPr>
          <a:xfrm>
            <a:off x="2891814" y="3665984"/>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3" name="Conector recto de flecha 22">
            <a:extLst>
              <a:ext uri="{FF2B5EF4-FFF2-40B4-BE49-F238E27FC236}">
                <a16:creationId xmlns:a16="http://schemas.microsoft.com/office/drawing/2014/main" id="{2ED9505D-A29E-4162-93E5-036D11721037}"/>
              </a:ext>
            </a:extLst>
          </p:cNvPr>
          <p:cNvCxnSpPr>
            <a:endCxn id="17" idx="2"/>
          </p:cNvCxnSpPr>
          <p:nvPr/>
        </p:nvCxnSpPr>
        <p:spPr>
          <a:xfrm>
            <a:off x="1883702" y="2336304"/>
            <a:ext cx="1008112" cy="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a:extLst>
              <a:ext uri="{FF2B5EF4-FFF2-40B4-BE49-F238E27FC236}">
                <a16:creationId xmlns:a16="http://schemas.microsoft.com/office/drawing/2014/main" id="{BDF79CD7-95E9-4829-849A-736D7A3E3EE9}"/>
              </a:ext>
            </a:extLst>
          </p:cNvPr>
          <p:cNvCxnSpPr>
            <a:stCxn id="11" idx="6"/>
            <a:endCxn id="18" idx="2"/>
          </p:cNvCxnSpPr>
          <p:nvPr/>
        </p:nvCxnSpPr>
        <p:spPr>
          <a:xfrm>
            <a:off x="1883702" y="2336304"/>
            <a:ext cx="1008112" cy="2803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C19676C6-B10A-453A-8470-BE4AF2664616}"/>
              </a:ext>
            </a:extLst>
          </p:cNvPr>
          <p:cNvCxnSpPr>
            <a:stCxn id="11" idx="6"/>
            <a:endCxn id="21" idx="2"/>
          </p:cNvCxnSpPr>
          <p:nvPr/>
        </p:nvCxnSpPr>
        <p:spPr>
          <a:xfrm>
            <a:off x="1883702" y="2336304"/>
            <a:ext cx="1008112" cy="5606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a:extLst>
              <a:ext uri="{FF2B5EF4-FFF2-40B4-BE49-F238E27FC236}">
                <a16:creationId xmlns:a16="http://schemas.microsoft.com/office/drawing/2014/main" id="{29601C54-2305-4C8F-8F1C-FFDE648B138A}"/>
              </a:ext>
            </a:extLst>
          </p:cNvPr>
          <p:cNvCxnSpPr>
            <a:stCxn id="11" idx="6"/>
            <a:endCxn id="20" idx="2"/>
          </p:cNvCxnSpPr>
          <p:nvPr/>
        </p:nvCxnSpPr>
        <p:spPr>
          <a:xfrm>
            <a:off x="1883702" y="2336304"/>
            <a:ext cx="1008112" cy="84101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77658F1A-D235-4511-947F-BA8A8E27B8D9}"/>
              </a:ext>
            </a:extLst>
          </p:cNvPr>
          <p:cNvCxnSpPr>
            <a:stCxn id="11" idx="6"/>
            <a:endCxn id="19" idx="1"/>
          </p:cNvCxnSpPr>
          <p:nvPr/>
        </p:nvCxnSpPr>
        <p:spPr>
          <a:xfrm>
            <a:off x="1883702" y="2336304"/>
            <a:ext cx="1029203" cy="10704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37FFE251-E92B-46AD-9C7F-6882FD76F42F}"/>
              </a:ext>
            </a:extLst>
          </p:cNvPr>
          <p:cNvCxnSpPr>
            <a:stCxn id="11" idx="6"/>
            <a:endCxn id="22" idx="1"/>
          </p:cNvCxnSpPr>
          <p:nvPr/>
        </p:nvCxnSpPr>
        <p:spPr>
          <a:xfrm>
            <a:off x="1883702" y="2336304"/>
            <a:ext cx="1029203" cy="135077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2D64CF05-8F42-4C20-A2B3-7467556B5E80}"/>
              </a:ext>
            </a:extLst>
          </p:cNvPr>
          <p:cNvCxnSpPr>
            <a:stCxn id="12" idx="7"/>
            <a:endCxn id="17" idx="2"/>
          </p:cNvCxnSpPr>
          <p:nvPr/>
        </p:nvCxnSpPr>
        <p:spPr>
          <a:xfrm flipV="1">
            <a:off x="1862611" y="2336304"/>
            <a:ext cx="1029203" cy="2294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BF53FAD4-42C5-4C20-9D66-D5C79980E6E7}"/>
              </a:ext>
            </a:extLst>
          </p:cNvPr>
          <p:cNvCxnSpPr>
            <a:stCxn id="12" idx="7"/>
            <a:endCxn id="18" idx="2"/>
          </p:cNvCxnSpPr>
          <p:nvPr/>
        </p:nvCxnSpPr>
        <p:spPr>
          <a:xfrm>
            <a:off x="1862611" y="2565725"/>
            <a:ext cx="1029203" cy="509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0CFE9237-34C8-4090-8201-0CF74145FB55}"/>
              </a:ext>
            </a:extLst>
          </p:cNvPr>
          <p:cNvCxnSpPr>
            <a:stCxn id="12" idx="6"/>
            <a:endCxn id="21" idx="2"/>
          </p:cNvCxnSpPr>
          <p:nvPr/>
        </p:nvCxnSpPr>
        <p:spPr>
          <a:xfrm>
            <a:off x="1883702" y="2616642"/>
            <a:ext cx="1008112" cy="2803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1C050C5A-501E-428A-A8FC-F3A0B8D62E1F}"/>
              </a:ext>
            </a:extLst>
          </p:cNvPr>
          <p:cNvCxnSpPr>
            <a:stCxn id="12" idx="6"/>
            <a:endCxn id="20" idx="2"/>
          </p:cNvCxnSpPr>
          <p:nvPr/>
        </p:nvCxnSpPr>
        <p:spPr>
          <a:xfrm>
            <a:off x="1883702" y="2616642"/>
            <a:ext cx="1008112" cy="5606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20941CD2-B896-4DC1-AE05-1BF5506B8F74}"/>
              </a:ext>
            </a:extLst>
          </p:cNvPr>
          <p:cNvCxnSpPr>
            <a:stCxn id="12" idx="6"/>
            <a:endCxn id="19" idx="1"/>
          </p:cNvCxnSpPr>
          <p:nvPr/>
        </p:nvCxnSpPr>
        <p:spPr>
          <a:xfrm>
            <a:off x="1883702" y="2616642"/>
            <a:ext cx="1029203" cy="79009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a:extLst>
              <a:ext uri="{FF2B5EF4-FFF2-40B4-BE49-F238E27FC236}">
                <a16:creationId xmlns:a16="http://schemas.microsoft.com/office/drawing/2014/main" id="{6E94C8C6-BBD2-4A1E-853E-296A387D6D54}"/>
              </a:ext>
            </a:extLst>
          </p:cNvPr>
          <p:cNvCxnSpPr>
            <a:stCxn id="12" idx="6"/>
            <a:endCxn id="22" idx="1"/>
          </p:cNvCxnSpPr>
          <p:nvPr/>
        </p:nvCxnSpPr>
        <p:spPr>
          <a:xfrm>
            <a:off x="1883702" y="2616642"/>
            <a:ext cx="1029203" cy="107043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39321EDB-50AD-497B-A90E-61E0737A6CFF}"/>
              </a:ext>
            </a:extLst>
          </p:cNvPr>
          <p:cNvCxnSpPr>
            <a:stCxn id="15" idx="6"/>
            <a:endCxn id="17" idx="2"/>
          </p:cNvCxnSpPr>
          <p:nvPr/>
        </p:nvCxnSpPr>
        <p:spPr>
          <a:xfrm flipV="1">
            <a:off x="1883702" y="2336304"/>
            <a:ext cx="1008112" cy="5606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a:extLst>
              <a:ext uri="{FF2B5EF4-FFF2-40B4-BE49-F238E27FC236}">
                <a16:creationId xmlns:a16="http://schemas.microsoft.com/office/drawing/2014/main" id="{8AD48975-DFD9-4837-9159-B40F1FC655EB}"/>
              </a:ext>
            </a:extLst>
          </p:cNvPr>
          <p:cNvCxnSpPr>
            <a:stCxn id="15" idx="6"/>
            <a:endCxn id="18" idx="3"/>
          </p:cNvCxnSpPr>
          <p:nvPr/>
        </p:nvCxnSpPr>
        <p:spPr>
          <a:xfrm flipV="1">
            <a:off x="1883702" y="2667559"/>
            <a:ext cx="1029203" cy="2294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74E24E53-2A20-47C0-AECE-A3AA89794119}"/>
              </a:ext>
            </a:extLst>
          </p:cNvPr>
          <p:cNvCxnSpPr>
            <a:stCxn id="15" idx="6"/>
            <a:endCxn id="21" idx="2"/>
          </p:cNvCxnSpPr>
          <p:nvPr/>
        </p:nvCxnSpPr>
        <p:spPr>
          <a:xfrm>
            <a:off x="1883702" y="2896980"/>
            <a:ext cx="1008112" cy="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C86E42C9-EAB2-4649-AEB8-B89D211BA054}"/>
              </a:ext>
            </a:extLst>
          </p:cNvPr>
          <p:cNvCxnSpPr>
            <a:stCxn id="15" idx="5"/>
            <a:endCxn id="20" idx="2"/>
          </p:cNvCxnSpPr>
          <p:nvPr/>
        </p:nvCxnSpPr>
        <p:spPr>
          <a:xfrm>
            <a:off x="1862611" y="2947897"/>
            <a:ext cx="1029203" cy="2294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B273A568-7855-4E21-813D-194519A3B737}"/>
              </a:ext>
            </a:extLst>
          </p:cNvPr>
          <p:cNvCxnSpPr>
            <a:stCxn id="15" idx="5"/>
            <a:endCxn id="19" idx="2"/>
          </p:cNvCxnSpPr>
          <p:nvPr/>
        </p:nvCxnSpPr>
        <p:spPr>
          <a:xfrm>
            <a:off x="1862611" y="2947897"/>
            <a:ext cx="1029203" cy="50975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66574A58-CAA9-4005-9D2B-C847C1DA0719}"/>
              </a:ext>
            </a:extLst>
          </p:cNvPr>
          <p:cNvCxnSpPr>
            <a:stCxn id="15" idx="5"/>
            <a:endCxn id="22" idx="1"/>
          </p:cNvCxnSpPr>
          <p:nvPr/>
        </p:nvCxnSpPr>
        <p:spPr>
          <a:xfrm>
            <a:off x="1862611" y="2947897"/>
            <a:ext cx="1050294" cy="7391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a:extLst>
              <a:ext uri="{FF2B5EF4-FFF2-40B4-BE49-F238E27FC236}">
                <a16:creationId xmlns:a16="http://schemas.microsoft.com/office/drawing/2014/main" id="{93BD6857-1A33-42DE-9327-C5C8B00E0225}"/>
              </a:ext>
            </a:extLst>
          </p:cNvPr>
          <p:cNvCxnSpPr>
            <a:stCxn id="14" idx="5"/>
            <a:endCxn id="17" idx="3"/>
          </p:cNvCxnSpPr>
          <p:nvPr/>
        </p:nvCxnSpPr>
        <p:spPr>
          <a:xfrm flipV="1">
            <a:off x="1862611" y="2387221"/>
            <a:ext cx="1050294" cy="84101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0FD9DCEA-D775-40C6-90AC-36B990D3C252}"/>
              </a:ext>
            </a:extLst>
          </p:cNvPr>
          <p:cNvCxnSpPr>
            <a:stCxn id="14" idx="6"/>
          </p:cNvCxnSpPr>
          <p:nvPr/>
        </p:nvCxnSpPr>
        <p:spPr>
          <a:xfrm flipV="1">
            <a:off x="1883702" y="2718478"/>
            <a:ext cx="1008112" cy="45884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DEE8F5C1-AC68-4C3D-9281-4366AA0BD45A}"/>
              </a:ext>
            </a:extLst>
          </p:cNvPr>
          <p:cNvCxnSpPr>
            <a:stCxn id="14" idx="6"/>
            <a:endCxn id="20" idx="2"/>
          </p:cNvCxnSpPr>
          <p:nvPr/>
        </p:nvCxnSpPr>
        <p:spPr>
          <a:xfrm>
            <a:off x="1883702" y="3177318"/>
            <a:ext cx="1008112" cy="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8575B190-0B08-4322-B150-605C2B37E7C4}"/>
              </a:ext>
            </a:extLst>
          </p:cNvPr>
          <p:cNvCxnSpPr>
            <a:stCxn id="14" idx="6"/>
            <a:endCxn id="19" idx="2"/>
          </p:cNvCxnSpPr>
          <p:nvPr/>
        </p:nvCxnSpPr>
        <p:spPr>
          <a:xfrm>
            <a:off x="1883702" y="3177318"/>
            <a:ext cx="1008112" cy="2803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A2D616EA-1DBC-4057-8A85-52336092B6E7}"/>
              </a:ext>
            </a:extLst>
          </p:cNvPr>
          <p:cNvCxnSpPr>
            <a:stCxn id="14" idx="6"/>
            <a:endCxn id="22" idx="1"/>
          </p:cNvCxnSpPr>
          <p:nvPr/>
        </p:nvCxnSpPr>
        <p:spPr>
          <a:xfrm>
            <a:off x="1883702" y="3177318"/>
            <a:ext cx="1029203" cy="50975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7945596E-F2A9-4EC0-9D9E-B9A47E41B1E1}"/>
              </a:ext>
            </a:extLst>
          </p:cNvPr>
          <p:cNvCxnSpPr>
            <a:stCxn id="13" idx="6"/>
            <a:endCxn id="17" idx="3"/>
          </p:cNvCxnSpPr>
          <p:nvPr/>
        </p:nvCxnSpPr>
        <p:spPr>
          <a:xfrm flipV="1">
            <a:off x="1883702" y="2387221"/>
            <a:ext cx="1029203" cy="10704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a:extLst>
              <a:ext uri="{FF2B5EF4-FFF2-40B4-BE49-F238E27FC236}">
                <a16:creationId xmlns:a16="http://schemas.microsoft.com/office/drawing/2014/main" id="{42F2EFEA-E589-49F1-9341-DF9155396D21}"/>
              </a:ext>
            </a:extLst>
          </p:cNvPr>
          <p:cNvCxnSpPr>
            <a:stCxn id="13" idx="6"/>
            <a:endCxn id="18" idx="3"/>
          </p:cNvCxnSpPr>
          <p:nvPr/>
        </p:nvCxnSpPr>
        <p:spPr>
          <a:xfrm flipV="1">
            <a:off x="1883702" y="2667559"/>
            <a:ext cx="1029203" cy="79009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a:extLst>
              <a:ext uri="{FF2B5EF4-FFF2-40B4-BE49-F238E27FC236}">
                <a16:creationId xmlns:a16="http://schemas.microsoft.com/office/drawing/2014/main" id="{2840DD4A-EE42-47E7-AEFD-9DC8B714B243}"/>
              </a:ext>
            </a:extLst>
          </p:cNvPr>
          <p:cNvCxnSpPr>
            <a:stCxn id="13" idx="6"/>
            <a:endCxn id="21" idx="3"/>
          </p:cNvCxnSpPr>
          <p:nvPr/>
        </p:nvCxnSpPr>
        <p:spPr>
          <a:xfrm flipV="1">
            <a:off x="1883702" y="2947897"/>
            <a:ext cx="1029203" cy="50975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a:extLst>
              <a:ext uri="{FF2B5EF4-FFF2-40B4-BE49-F238E27FC236}">
                <a16:creationId xmlns:a16="http://schemas.microsoft.com/office/drawing/2014/main" id="{7FE1570E-63A5-4417-A5E2-BD1025D57AC7}"/>
              </a:ext>
            </a:extLst>
          </p:cNvPr>
          <p:cNvCxnSpPr>
            <a:stCxn id="13" idx="6"/>
            <a:endCxn id="20" idx="3"/>
          </p:cNvCxnSpPr>
          <p:nvPr/>
        </p:nvCxnSpPr>
        <p:spPr>
          <a:xfrm flipV="1">
            <a:off x="1883702" y="3228235"/>
            <a:ext cx="1029203" cy="2294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FF0DEE06-0782-4B9D-A602-29D01F9DEF79}"/>
              </a:ext>
            </a:extLst>
          </p:cNvPr>
          <p:cNvCxnSpPr>
            <a:stCxn id="13" idx="6"/>
            <a:endCxn id="22" idx="1"/>
          </p:cNvCxnSpPr>
          <p:nvPr/>
        </p:nvCxnSpPr>
        <p:spPr>
          <a:xfrm>
            <a:off x="1883702" y="3457656"/>
            <a:ext cx="1029203" cy="22941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203ABC49-82B3-4AF6-9421-33FD101B1BF4}"/>
              </a:ext>
            </a:extLst>
          </p:cNvPr>
          <p:cNvCxnSpPr>
            <a:stCxn id="16" idx="6"/>
            <a:endCxn id="17" idx="3"/>
          </p:cNvCxnSpPr>
          <p:nvPr/>
        </p:nvCxnSpPr>
        <p:spPr>
          <a:xfrm flipV="1">
            <a:off x="1883702" y="2387221"/>
            <a:ext cx="1029203" cy="135077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3E360C61-A04A-4971-BEF4-41FB5CB68873}"/>
              </a:ext>
            </a:extLst>
          </p:cNvPr>
          <p:cNvCxnSpPr>
            <a:stCxn id="16" idx="6"/>
          </p:cNvCxnSpPr>
          <p:nvPr/>
        </p:nvCxnSpPr>
        <p:spPr>
          <a:xfrm flipV="1">
            <a:off x="1883702" y="2718478"/>
            <a:ext cx="1008112" cy="101951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4B27E0DE-6B32-4272-B9F9-BD71826BF6A7}"/>
              </a:ext>
            </a:extLst>
          </p:cNvPr>
          <p:cNvCxnSpPr>
            <a:stCxn id="16" idx="6"/>
            <a:endCxn id="21" idx="3"/>
          </p:cNvCxnSpPr>
          <p:nvPr/>
        </p:nvCxnSpPr>
        <p:spPr>
          <a:xfrm flipV="1">
            <a:off x="1883702" y="2947897"/>
            <a:ext cx="1029203" cy="79009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27260C4A-86D8-4CC6-88D4-B2826F5F7365}"/>
              </a:ext>
            </a:extLst>
          </p:cNvPr>
          <p:cNvCxnSpPr>
            <a:stCxn id="16" idx="6"/>
            <a:endCxn id="20" idx="3"/>
          </p:cNvCxnSpPr>
          <p:nvPr/>
        </p:nvCxnSpPr>
        <p:spPr>
          <a:xfrm flipV="1">
            <a:off x="1883702" y="3228235"/>
            <a:ext cx="1029203" cy="50975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a:extLst>
              <a:ext uri="{FF2B5EF4-FFF2-40B4-BE49-F238E27FC236}">
                <a16:creationId xmlns:a16="http://schemas.microsoft.com/office/drawing/2014/main" id="{3A7DCA0D-6D34-44EA-A093-739BF409DC53}"/>
              </a:ext>
            </a:extLst>
          </p:cNvPr>
          <p:cNvCxnSpPr>
            <a:stCxn id="16" idx="6"/>
            <a:endCxn id="22" idx="2"/>
          </p:cNvCxnSpPr>
          <p:nvPr/>
        </p:nvCxnSpPr>
        <p:spPr>
          <a:xfrm>
            <a:off x="1883702" y="3737992"/>
            <a:ext cx="1008112" cy="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a:extLst>
              <a:ext uri="{FF2B5EF4-FFF2-40B4-BE49-F238E27FC236}">
                <a16:creationId xmlns:a16="http://schemas.microsoft.com/office/drawing/2014/main" id="{35F4B52C-62B7-4437-92EA-D37A980EAF64}"/>
              </a:ext>
            </a:extLst>
          </p:cNvPr>
          <p:cNvCxnSpPr>
            <a:stCxn id="16" idx="6"/>
            <a:endCxn id="19" idx="2"/>
          </p:cNvCxnSpPr>
          <p:nvPr/>
        </p:nvCxnSpPr>
        <p:spPr>
          <a:xfrm flipV="1">
            <a:off x="1883702" y="3457656"/>
            <a:ext cx="1008112" cy="28033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Elipse 56">
            <a:extLst>
              <a:ext uri="{FF2B5EF4-FFF2-40B4-BE49-F238E27FC236}">
                <a16:creationId xmlns:a16="http://schemas.microsoft.com/office/drawing/2014/main" id="{EAF3E6E4-8B9E-461F-B2BA-63D471D61DA5}"/>
              </a:ext>
            </a:extLst>
          </p:cNvPr>
          <p:cNvSpPr/>
          <p:nvPr/>
        </p:nvSpPr>
        <p:spPr>
          <a:xfrm>
            <a:off x="4043942" y="2230760"/>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Elipse 57">
            <a:extLst>
              <a:ext uri="{FF2B5EF4-FFF2-40B4-BE49-F238E27FC236}">
                <a16:creationId xmlns:a16="http://schemas.microsoft.com/office/drawing/2014/main" id="{5E3E1435-94E5-4987-9A38-993CB5C5C094}"/>
              </a:ext>
            </a:extLst>
          </p:cNvPr>
          <p:cNvSpPr/>
          <p:nvPr/>
        </p:nvSpPr>
        <p:spPr>
          <a:xfrm>
            <a:off x="4043942" y="2511098"/>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Elipse 58">
            <a:extLst>
              <a:ext uri="{FF2B5EF4-FFF2-40B4-BE49-F238E27FC236}">
                <a16:creationId xmlns:a16="http://schemas.microsoft.com/office/drawing/2014/main" id="{0F1B7C6B-20B4-4876-9EF0-15E6B64B94F7}"/>
              </a:ext>
            </a:extLst>
          </p:cNvPr>
          <p:cNvSpPr/>
          <p:nvPr/>
        </p:nvSpPr>
        <p:spPr>
          <a:xfrm>
            <a:off x="4043942" y="3352112"/>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Elipse 59">
            <a:extLst>
              <a:ext uri="{FF2B5EF4-FFF2-40B4-BE49-F238E27FC236}">
                <a16:creationId xmlns:a16="http://schemas.microsoft.com/office/drawing/2014/main" id="{18328B03-420E-4AC4-90F4-BA9156195A8B}"/>
              </a:ext>
            </a:extLst>
          </p:cNvPr>
          <p:cNvSpPr/>
          <p:nvPr/>
        </p:nvSpPr>
        <p:spPr>
          <a:xfrm>
            <a:off x="4043942" y="3071774"/>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Elipse 60">
            <a:extLst>
              <a:ext uri="{FF2B5EF4-FFF2-40B4-BE49-F238E27FC236}">
                <a16:creationId xmlns:a16="http://schemas.microsoft.com/office/drawing/2014/main" id="{43E3C57E-2AB1-449E-B6B4-6F200FCC36DA}"/>
              </a:ext>
            </a:extLst>
          </p:cNvPr>
          <p:cNvSpPr/>
          <p:nvPr/>
        </p:nvSpPr>
        <p:spPr>
          <a:xfrm>
            <a:off x="4043942" y="2791436"/>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Elipse 61">
            <a:extLst>
              <a:ext uri="{FF2B5EF4-FFF2-40B4-BE49-F238E27FC236}">
                <a16:creationId xmlns:a16="http://schemas.microsoft.com/office/drawing/2014/main" id="{B8387478-1492-403D-8C8F-33B79EA261B2}"/>
              </a:ext>
            </a:extLst>
          </p:cNvPr>
          <p:cNvSpPr/>
          <p:nvPr/>
        </p:nvSpPr>
        <p:spPr>
          <a:xfrm>
            <a:off x="4043942" y="3632448"/>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Elipse 62">
            <a:extLst>
              <a:ext uri="{FF2B5EF4-FFF2-40B4-BE49-F238E27FC236}">
                <a16:creationId xmlns:a16="http://schemas.microsoft.com/office/drawing/2014/main" id="{BB5FD1C8-B39A-465C-96A4-B80F565C5D84}"/>
              </a:ext>
            </a:extLst>
          </p:cNvPr>
          <p:cNvSpPr/>
          <p:nvPr/>
        </p:nvSpPr>
        <p:spPr>
          <a:xfrm>
            <a:off x="5196070" y="2230760"/>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Elipse 63">
            <a:extLst>
              <a:ext uri="{FF2B5EF4-FFF2-40B4-BE49-F238E27FC236}">
                <a16:creationId xmlns:a16="http://schemas.microsoft.com/office/drawing/2014/main" id="{8E0B54C3-4D19-480E-BB2E-0C36FF41C6A2}"/>
              </a:ext>
            </a:extLst>
          </p:cNvPr>
          <p:cNvSpPr/>
          <p:nvPr/>
        </p:nvSpPr>
        <p:spPr>
          <a:xfrm>
            <a:off x="5196070" y="2511098"/>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Elipse 64">
            <a:extLst>
              <a:ext uri="{FF2B5EF4-FFF2-40B4-BE49-F238E27FC236}">
                <a16:creationId xmlns:a16="http://schemas.microsoft.com/office/drawing/2014/main" id="{8E8B89B9-52D3-402B-B487-69165A1FA394}"/>
              </a:ext>
            </a:extLst>
          </p:cNvPr>
          <p:cNvSpPr/>
          <p:nvPr/>
        </p:nvSpPr>
        <p:spPr>
          <a:xfrm>
            <a:off x="5196070" y="3352112"/>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Elipse 65">
            <a:extLst>
              <a:ext uri="{FF2B5EF4-FFF2-40B4-BE49-F238E27FC236}">
                <a16:creationId xmlns:a16="http://schemas.microsoft.com/office/drawing/2014/main" id="{346DA93A-649F-4918-8C95-18FB6ADB361A}"/>
              </a:ext>
            </a:extLst>
          </p:cNvPr>
          <p:cNvSpPr/>
          <p:nvPr/>
        </p:nvSpPr>
        <p:spPr>
          <a:xfrm>
            <a:off x="5196070" y="3071774"/>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Elipse 66">
            <a:extLst>
              <a:ext uri="{FF2B5EF4-FFF2-40B4-BE49-F238E27FC236}">
                <a16:creationId xmlns:a16="http://schemas.microsoft.com/office/drawing/2014/main" id="{17825583-0F9F-488E-96B6-40B641A4EC6F}"/>
              </a:ext>
            </a:extLst>
          </p:cNvPr>
          <p:cNvSpPr/>
          <p:nvPr/>
        </p:nvSpPr>
        <p:spPr>
          <a:xfrm>
            <a:off x="5196070" y="2791436"/>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8" name="Elipse 67">
            <a:extLst>
              <a:ext uri="{FF2B5EF4-FFF2-40B4-BE49-F238E27FC236}">
                <a16:creationId xmlns:a16="http://schemas.microsoft.com/office/drawing/2014/main" id="{0EB29362-FBCE-4FC2-912B-AD329324ABFA}"/>
              </a:ext>
            </a:extLst>
          </p:cNvPr>
          <p:cNvSpPr/>
          <p:nvPr/>
        </p:nvSpPr>
        <p:spPr>
          <a:xfrm>
            <a:off x="5196070" y="3632448"/>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69" name="Conector recto de flecha 68">
            <a:extLst>
              <a:ext uri="{FF2B5EF4-FFF2-40B4-BE49-F238E27FC236}">
                <a16:creationId xmlns:a16="http://schemas.microsoft.com/office/drawing/2014/main" id="{1900F8B8-508F-4942-B48C-23913A256D24}"/>
              </a:ext>
            </a:extLst>
          </p:cNvPr>
          <p:cNvCxnSpPr>
            <a:endCxn id="63" idx="2"/>
          </p:cNvCxnSpPr>
          <p:nvPr/>
        </p:nvCxnSpPr>
        <p:spPr>
          <a:xfrm>
            <a:off x="4187958" y="2302768"/>
            <a:ext cx="1008112" cy="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a:extLst>
              <a:ext uri="{FF2B5EF4-FFF2-40B4-BE49-F238E27FC236}">
                <a16:creationId xmlns:a16="http://schemas.microsoft.com/office/drawing/2014/main" id="{6EC45DB1-A384-48C7-B955-5E105EC11AE3}"/>
              </a:ext>
            </a:extLst>
          </p:cNvPr>
          <p:cNvCxnSpPr>
            <a:endCxn id="64" idx="2"/>
          </p:cNvCxnSpPr>
          <p:nvPr/>
        </p:nvCxnSpPr>
        <p:spPr>
          <a:xfrm>
            <a:off x="4187958" y="2302768"/>
            <a:ext cx="1008112" cy="2803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a:extLst>
              <a:ext uri="{FF2B5EF4-FFF2-40B4-BE49-F238E27FC236}">
                <a16:creationId xmlns:a16="http://schemas.microsoft.com/office/drawing/2014/main" id="{A3EB0B6D-959B-4E83-B2F1-4C18618C7292}"/>
              </a:ext>
            </a:extLst>
          </p:cNvPr>
          <p:cNvCxnSpPr>
            <a:endCxn id="67" idx="2"/>
          </p:cNvCxnSpPr>
          <p:nvPr/>
        </p:nvCxnSpPr>
        <p:spPr>
          <a:xfrm>
            <a:off x="4187958" y="2302768"/>
            <a:ext cx="1008112" cy="5606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ector recto de flecha 71">
            <a:extLst>
              <a:ext uri="{FF2B5EF4-FFF2-40B4-BE49-F238E27FC236}">
                <a16:creationId xmlns:a16="http://schemas.microsoft.com/office/drawing/2014/main" id="{C459A6FF-E85A-4FCE-980C-01BE109B24A3}"/>
              </a:ext>
            </a:extLst>
          </p:cNvPr>
          <p:cNvCxnSpPr>
            <a:endCxn id="66" idx="2"/>
          </p:cNvCxnSpPr>
          <p:nvPr/>
        </p:nvCxnSpPr>
        <p:spPr>
          <a:xfrm>
            <a:off x="4187958" y="2302768"/>
            <a:ext cx="1008112" cy="84101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ector recto de flecha 72">
            <a:extLst>
              <a:ext uri="{FF2B5EF4-FFF2-40B4-BE49-F238E27FC236}">
                <a16:creationId xmlns:a16="http://schemas.microsoft.com/office/drawing/2014/main" id="{0781B0CA-9676-45FF-BD96-1E4C214197CE}"/>
              </a:ext>
            </a:extLst>
          </p:cNvPr>
          <p:cNvCxnSpPr>
            <a:endCxn id="65" idx="1"/>
          </p:cNvCxnSpPr>
          <p:nvPr/>
        </p:nvCxnSpPr>
        <p:spPr>
          <a:xfrm>
            <a:off x="4187958" y="2302768"/>
            <a:ext cx="1029203" cy="10704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ector recto de flecha 73">
            <a:extLst>
              <a:ext uri="{FF2B5EF4-FFF2-40B4-BE49-F238E27FC236}">
                <a16:creationId xmlns:a16="http://schemas.microsoft.com/office/drawing/2014/main" id="{799B3BAE-F6CA-4785-B48C-292D7B773AD5}"/>
              </a:ext>
            </a:extLst>
          </p:cNvPr>
          <p:cNvCxnSpPr>
            <a:endCxn id="68" idx="1"/>
          </p:cNvCxnSpPr>
          <p:nvPr/>
        </p:nvCxnSpPr>
        <p:spPr>
          <a:xfrm>
            <a:off x="4187958" y="2302768"/>
            <a:ext cx="1029203" cy="135077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ector recto de flecha 74">
            <a:extLst>
              <a:ext uri="{FF2B5EF4-FFF2-40B4-BE49-F238E27FC236}">
                <a16:creationId xmlns:a16="http://schemas.microsoft.com/office/drawing/2014/main" id="{786D429A-0E01-4F3D-B5E7-73F27C8DEC08}"/>
              </a:ext>
            </a:extLst>
          </p:cNvPr>
          <p:cNvCxnSpPr>
            <a:endCxn id="63" idx="2"/>
          </p:cNvCxnSpPr>
          <p:nvPr/>
        </p:nvCxnSpPr>
        <p:spPr>
          <a:xfrm flipV="1">
            <a:off x="4166867" y="2302768"/>
            <a:ext cx="1029203" cy="2294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ector recto de flecha 75">
            <a:extLst>
              <a:ext uri="{FF2B5EF4-FFF2-40B4-BE49-F238E27FC236}">
                <a16:creationId xmlns:a16="http://schemas.microsoft.com/office/drawing/2014/main" id="{3A4E11A0-D05D-4736-88FB-44E18C45684C}"/>
              </a:ext>
            </a:extLst>
          </p:cNvPr>
          <p:cNvCxnSpPr>
            <a:endCxn id="64" idx="2"/>
          </p:cNvCxnSpPr>
          <p:nvPr/>
        </p:nvCxnSpPr>
        <p:spPr>
          <a:xfrm>
            <a:off x="4166867" y="2532189"/>
            <a:ext cx="1029203" cy="509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ector recto de flecha 76">
            <a:extLst>
              <a:ext uri="{FF2B5EF4-FFF2-40B4-BE49-F238E27FC236}">
                <a16:creationId xmlns:a16="http://schemas.microsoft.com/office/drawing/2014/main" id="{06491D09-8D57-415D-820E-74A4D9278799}"/>
              </a:ext>
            </a:extLst>
          </p:cNvPr>
          <p:cNvCxnSpPr>
            <a:endCxn id="67" idx="2"/>
          </p:cNvCxnSpPr>
          <p:nvPr/>
        </p:nvCxnSpPr>
        <p:spPr>
          <a:xfrm>
            <a:off x="4187958" y="2583106"/>
            <a:ext cx="1008112" cy="2803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ector recto de flecha 77">
            <a:extLst>
              <a:ext uri="{FF2B5EF4-FFF2-40B4-BE49-F238E27FC236}">
                <a16:creationId xmlns:a16="http://schemas.microsoft.com/office/drawing/2014/main" id="{52D4E549-65A1-4266-9BE0-3DC489390B3C}"/>
              </a:ext>
            </a:extLst>
          </p:cNvPr>
          <p:cNvCxnSpPr>
            <a:endCxn id="66" idx="2"/>
          </p:cNvCxnSpPr>
          <p:nvPr/>
        </p:nvCxnSpPr>
        <p:spPr>
          <a:xfrm>
            <a:off x="4187958" y="2583106"/>
            <a:ext cx="1008112" cy="5606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ector recto de flecha 78">
            <a:extLst>
              <a:ext uri="{FF2B5EF4-FFF2-40B4-BE49-F238E27FC236}">
                <a16:creationId xmlns:a16="http://schemas.microsoft.com/office/drawing/2014/main" id="{03D653D6-511A-4CAC-8A76-31BFAAB9E1E6}"/>
              </a:ext>
            </a:extLst>
          </p:cNvPr>
          <p:cNvCxnSpPr>
            <a:endCxn id="65" idx="1"/>
          </p:cNvCxnSpPr>
          <p:nvPr/>
        </p:nvCxnSpPr>
        <p:spPr>
          <a:xfrm>
            <a:off x="4187958" y="2583106"/>
            <a:ext cx="1029203" cy="79009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ector recto de flecha 79">
            <a:extLst>
              <a:ext uri="{FF2B5EF4-FFF2-40B4-BE49-F238E27FC236}">
                <a16:creationId xmlns:a16="http://schemas.microsoft.com/office/drawing/2014/main" id="{463E4EA4-958A-4BF1-BE83-95224A8ED2D3}"/>
              </a:ext>
            </a:extLst>
          </p:cNvPr>
          <p:cNvCxnSpPr>
            <a:endCxn id="68" idx="1"/>
          </p:cNvCxnSpPr>
          <p:nvPr/>
        </p:nvCxnSpPr>
        <p:spPr>
          <a:xfrm>
            <a:off x="4187958" y="2583106"/>
            <a:ext cx="1029203" cy="107043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ector recto de flecha 80">
            <a:extLst>
              <a:ext uri="{FF2B5EF4-FFF2-40B4-BE49-F238E27FC236}">
                <a16:creationId xmlns:a16="http://schemas.microsoft.com/office/drawing/2014/main" id="{2388C314-17E1-4825-8176-CD8A96AB6C4A}"/>
              </a:ext>
            </a:extLst>
          </p:cNvPr>
          <p:cNvCxnSpPr>
            <a:endCxn id="63" idx="2"/>
          </p:cNvCxnSpPr>
          <p:nvPr/>
        </p:nvCxnSpPr>
        <p:spPr>
          <a:xfrm flipV="1">
            <a:off x="4187958" y="2302768"/>
            <a:ext cx="1008112" cy="5606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ector recto de flecha 81">
            <a:extLst>
              <a:ext uri="{FF2B5EF4-FFF2-40B4-BE49-F238E27FC236}">
                <a16:creationId xmlns:a16="http://schemas.microsoft.com/office/drawing/2014/main" id="{2CA8CB6C-4C16-46A6-B450-8626024C98A7}"/>
              </a:ext>
            </a:extLst>
          </p:cNvPr>
          <p:cNvCxnSpPr>
            <a:endCxn id="64" idx="3"/>
          </p:cNvCxnSpPr>
          <p:nvPr/>
        </p:nvCxnSpPr>
        <p:spPr>
          <a:xfrm flipV="1">
            <a:off x="4187958" y="2634023"/>
            <a:ext cx="1029203" cy="2294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recto de flecha 82">
            <a:extLst>
              <a:ext uri="{FF2B5EF4-FFF2-40B4-BE49-F238E27FC236}">
                <a16:creationId xmlns:a16="http://schemas.microsoft.com/office/drawing/2014/main" id="{16E311C4-8D84-4E9D-92C1-49CC9F530E5F}"/>
              </a:ext>
            </a:extLst>
          </p:cNvPr>
          <p:cNvCxnSpPr>
            <a:endCxn id="67" idx="2"/>
          </p:cNvCxnSpPr>
          <p:nvPr/>
        </p:nvCxnSpPr>
        <p:spPr>
          <a:xfrm>
            <a:off x="4187958" y="2863444"/>
            <a:ext cx="1008112" cy="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a:extLst>
              <a:ext uri="{FF2B5EF4-FFF2-40B4-BE49-F238E27FC236}">
                <a16:creationId xmlns:a16="http://schemas.microsoft.com/office/drawing/2014/main" id="{4C124FA1-EA23-4C9C-BEC2-9B4EBF16C72E}"/>
              </a:ext>
            </a:extLst>
          </p:cNvPr>
          <p:cNvCxnSpPr>
            <a:endCxn id="66" idx="2"/>
          </p:cNvCxnSpPr>
          <p:nvPr/>
        </p:nvCxnSpPr>
        <p:spPr>
          <a:xfrm>
            <a:off x="4166867" y="2914361"/>
            <a:ext cx="1029203" cy="2294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ector recto de flecha 84">
            <a:extLst>
              <a:ext uri="{FF2B5EF4-FFF2-40B4-BE49-F238E27FC236}">
                <a16:creationId xmlns:a16="http://schemas.microsoft.com/office/drawing/2014/main" id="{20A98F80-B941-4487-9EDD-AA7B44EC256A}"/>
              </a:ext>
            </a:extLst>
          </p:cNvPr>
          <p:cNvCxnSpPr>
            <a:endCxn id="65" idx="2"/>
          </p:cNvCxnSpPr>
          <p:nvPr/>
        </p:nvCxnSpPr>
        <p:spPr>
          <a:xfrm>
            <a:off x="4166867" y="2914361"/>
            <a:ext cx="1029203" cy="50975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ector recto de flecha 85">
            <a:extLst>
              <a:ext uri="{FF2B5EF4-FFF2-40B4-BE49-F238E27FC236}">
                <a16:creationId xmlns:a16="http://schemas.microsoft.com/office/drawing/2014/main" id="{CA207954-30CC-4D3C-BBD3-785E7E03B432}"/>
              </a:ext>
            </a:extLst>
          </p:cNvPr>
          <p:cNvCxnSpPr>
            <a:endCxn id="68" idx="1"/>
          </p:cNvCxnSpPr>
          <p:nvPr/>
        </p:nvCxnSpPr>
        <p:spPr>
          <a:xfrm>
            <a:off x="4166867" y="2914361"/>
            <a:ext cx="1050294" cy="7391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ector recto de flecha 86">
            <a:extLst>
              <a:ext uri="{FF2B5EF4-FFF2-40B4-BE49-F238E27FC236}">
                <a16:creationId xmlns:a16="http://schemas.microsoft.com/office/drawing/2014/main" id="{AA1A32E7-799B-4DC9-B555-620597909718}"/>
              </a:ext>
            </a:extLst>
          </p:cNvPr>
          <p:cNvCxnSpPr>
            <a:endCxn id="63" idx="3"/>
          </p:cNvCxnSpPr>
          <p:nvPr/>
        </p:nvCxnSpPr>
        <p:spPr>
          <a:xfrm flipV="1">
            <a:off x="4166867" y="2353685"/>
            <a:ext cx="1050294" cy="84101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ector recto de flecha 87">
            <a:extLst>
              <a:ext uri="{FF2B5EF4-FFF2-40B4-BE49-F238E27FC236}">
                <a16:creationId xmlns:a16="http://schemas.microsoft.com/office/drawing/2014/main" id="{168288D1-597F-4C6B-BBBB-BCF48BF2561A}"/>
              </a:ext>
            </a:extLst>
          </p:cNvPr>
          <p:cNvCxnSpPr/>
          <p:nvPr/>
        </p:nvCxnSpPr>
        <p:spPr>
          <a:xfrm flipV="1">
            <a:off x="4187958" y="2684942"/>
            <a:ext cx="1008112" cy="45884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ector recto de flecha 88">
            <a:extLst>
              <a:ext uri="{FF2B5EF4-FFF2-40B4-BE49-F238E27FC236}">
                <a16:creationId xmlns:a16="http://schemas.microsoft.com/office/drawing/2014/main" id="{E41E4C0A-F7A1-4D65-8430-5600875B7E69}"/>
              </a:ext>
            </a:extLst>
          </p:cNvPr>
          <p:cNvCxnSpPr>
            <a:endCxn id="66" idx="2"/>
          </p:cNvCxnSpPr>
          <p:nvPr/>
        </p:nvCxnSpPr>
        <p:spPr>
          <a:xfrm>
            <a:off x="4187958" y="3143782"/>
            <a:ext cx="1008112" cy="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a:extLst>
              <a:ext uri="{FF2B5EF4-FFF2-40B4-BE49-F238E27FC236}">
                <a16:creationId xmlns:a16="http://schemas.microsoft.com/office/drawing/2014/main" id="{39C1A725-11B8-4899-8BCB-904B01819161}"/>
              </a:ext>
            </a:extLst>
          </p:cNvPr>
          <p:cNvCxnSpPr>
            <a:endCxn id="65" idx="2"/>
          </p:cNvCxnSpPr>
          <p:nvPr/>
        </p:nvCxnSpPr>
        <p:spPr>
          <a:xfrm>
            <a:off x="4187958" y="3143782"/>
            <a:ext cx="1008112" cy="2803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recto de flecha 90">
            <a:extLst>
              <a:ext uri="{FF2B5EF4-FFF2-40B4-BE49-F238E27FC236}">
                <a16:creationId xmlns:a16="http://schemas.microsoft.com/office/drawing/2014/main" id="{ECBC1A6D-15FF-4B29-87D1-17492E2716ED}"/>
              </a:ext>
            </a:extLst>
          </p:cNvPr>
          <p:cNvCxnSpPr>
            <a:endCxn id="68" idx="1"/>
          </p:cNvCxnSpPr>
          <p:nvPr/>
        </p:nvCxnSpPr>
        <p:spPr>
          <a:xfrm>
            <a:off x="4187958" y="3143782"/>
            <a:ext cx="1029203" cy="50975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recto de flecha 91">
            <a:extLst>
              <a:ext uri="{FF2B5EF4-FFF2-40B4-BE49-F238E27FC236}">
                <a16:creationId xmlns:a16="http://schemas.microsoft.com/office/drawing/2014/main" id="{542E2EC4-622E-4421-B951-A80A059AFD71}"/>
              </a:ext>
            </a:extLst>
          </p:cNvPr>
          <p:cNvCxnSpPr>
            <a:endCxn id="63" idx="3"/>
          </p:cNvCxnSpPr>
          <p:nvPr/>
        </p:nvCxnSpPr>
        <p:spPr>
          <a:xfrm flipV="1">
            <a:off x="4187958" y="2353685"/>
            <a:ext cx="1029203" cy="10704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ector recto de flecha 92">
            <a:extLst>
              <a:ext uri="{FF2B5EF4-FFF2-40B4-BE49-F238E27FC236}">
                <a16:creationId xmlns:a16="http://schemas.microsoft.com/office/drawing/2014/main" id="{E4A56716-DEB1-438B-879C-04EB399B0787}"/>
              </a:ext>
            </a:extLst>
          </p:cNvPr>
          <p:cNvCxnSpPr>
            <a:endCxn id="64" idx="3"/>
          </p:cNvCxnSpPr>
          <p:nvPr/>
        </p:nvCxnSpPr>
        <p:spPr>
          <a:xfrm flipV="1">
            <a:off x="4187958" y="2634023"/>
            <a:ext cx="1029203" cy="79009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ector recto de flecha 93">
            <a:extLst>
              <a:ext uri="{FF2B5EF4-FFF2-40B4-BE49-F238E27FC236}">
                <a16:creationId xmlns:a16="http://schemas.microsoft.com/office/drawing/2014/main" id="{AC8F8754-2286-49E1-B19A-7EB485C2294E}"/>
              </a:ext>
            </a:extLst>
          </p:cNvPr>
          <p:cNvCxnSpPr>
            <a:endCxn id="67" idx="3"/>
          </p:cNvCxnSpPr>
          <p:nvPr/>
        </p:nvCxnSpPr>
        <p:spPr>
          <a:xfrm flipV="1">
            <a:off x="4187958" y="2914361"/>
            <a:ext cx="1029203" cy="50975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ector recto de flecha 94">
            <a:extLst>
              <a:ext uri="{FF2B5EF4-FFF2-40B4-BE49-F238E27FC236}">
                <a16:creationId xmlns:a16="http://schemas.microsoft.com/office/drawing/2014/main" id="{47457E23-8F1A-4F6E-9811-FE86DCAC2F29}"/>
              </a:ext>
            </a:extLst>
          </p:cNvPr>
          <p:cNvCxnSpPr>
            <a:endCxn id="66" idx="3"/>
          </p:cNvCxnSpPr>
          <p:nvPr/>
        </p:nvCxnSpPr>
        <p:spPr>
          <a:xfrm flipV="1">
            <a:off x="4187958" y="3194699"/>
            <a:ext cx="1029203" cy="2294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ector recto de flecha 95">
            <a:extLst>
              <a:ext uri="{FF2B5EF4-FFF2-40B4-BE49-F238E27FC236}">
                <a16:creationId xmlns:a16="http://schemas.microsoft.com/office/drawing/2014/main" id="{6E9CE95B-43BF-4CC2-B4A9-C8122FE46D4B}"/>
              </a:ext>
            </a:extLst>
          </p:cNvPr>
          <p:cNvCxnSpPr>
            <a:endCxn id="68" idx="1"/>
          </p:cNvCxnSpPr>
          <p:nvPr/>
        </p:nvCxnSpPr>
        <p:spPr>
          <a:xfrm>
            <a:off x="4187958" y="3424120"/>
            <a:ext cx="1029203" cy="22941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ector recto de flecha 96">
            <a:extLst>
              <a:ext uri="{FF2B5EF4-FFF2-40B4-BE49-F238E27FC236}">
                <a16:creationId xmlns:a16="http://schemas.microsoft.com/office/drawing/2014/main" id="{D19E73C0-3E96-4699-80C2-93FD0BE62A41}"/>
              </a:ext>
            </a:extLst>
          </p:cNvPr>
          <p:cNvCxnSpPr>
            <a:endCxn id="63" idx="3"/>
          </p:cNvCxnSpPr>
          <p:nvPr/>
        </p:nvCxnSpPr>
        <p:spPr>
          <a:xfrm flipV="1">
            <a:off x="4187958" y="2353685"/>
            <a:ext cx="1029203" cy="135077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recto de flecha 97">
            <a:extLst>
              <a:ext uri="{FF2B5EF4-FFF2-40B4-BE49-F238E27FC236}">
                <a16:creationId xmlns:a16="http://schemas.microsoft.com/office/drawing/2014/main" id="{8539E7B5-B4A6-414D-92AE-7EDC48DDEF34}"/>
              </a:ext>
            </a:extLst>
          </p:cNvPr>
          <p:cNvCxnSpPr/>
          <p:nvPr/>
        </p:nvCxnSpPr>
        <p:spPr>
          <a:xfrm flipV="1">
            <a:off x="4187958" y="2684942"/>
            <a:ext cx="1008112" cy="101951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ector recto de flecha 98">
            <a:extLst>
              <a:ext uri="{FF2B5EF4-FFF2-40B4-BE49-F238E27FC236}">
                <a16:creationId xmlns:a16="http://schemas.microsoft.com/office/drawing/2014/main" id="{75C54B9C-767C-41A8-85CD-E774A5EAF2CD}"/>
              </a:ext>
            </a:extLst>
          </p:cNvPr>
          <p:cNvCxnSpPr>
            <a:endCxn id="67" idx="3"/>
          </p:cNvCxnSpPr>
          <p:nvPr/>
        </p:nvCxnSpPr>
        <p:spPr>
          <a:xfrm flipV="1">
            <a:off x="4187958" y="2914361"/>
            <a:ext cx="1029203" cy="79009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ector recto de flecha 99">
            <a:extLst>
              <a:ext uri="{FF2B5EF4-FFF2-40B4-BE49-F238E27FC236}">
                <a16:creationId xmlns:a16="http://schemas.microsoft.com/office/drawing/2014/main" id="{4C159229-CF56-4228-9856-6BEE827536B6}"/>
              </a:ext>
            </a:extLst>
          </p:cNvPr>
          <p:cNvCxnSpPr>
            <a:endCxn id="66" idx="3"/>
          </p:cNvCxnSpPr>
          <p:nvPr/>
        </p:nvCxnSpPr>
        <p:spPr>
          <a:xfrm flipV="1">
            <a:off x="4187958" y="3194699"/>
            <a:ext cx="1029203" cy="50975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ector recto de flecha 100">
            <a:extLst>
              <a:ext uri="{FF2B5EF4-FFF2-40B4-BE49-F238E27FC236}">
                <a16:creationId xmlns:a16="http://schemas.microsoft.com/office/drawing/2014/main" id="{8F7B6589-57F4-4E16-A1FE-E19EC40BF4DF}"/>
              </a:ext>
            </a:extLst>
          </p:cNvPr>
          <p:cNvCxnSpPr>
            <a:endCxn id="68" idx="2"/>
          </p:cNvCxnSpPr>
          <p:nvPr/>
        </p:nvCxnSpPr>
        <p:spPr>
          <a:xfrm>
            <a:off x="4187958" y="3704456"/>
            <a:ext cx="1008112" cy="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ector recto de flecha 101">
            <a:extLst>
              <a:ext uri="{FF2B5EF4-FFF2-40B4-BE49-F238E27FC236}">
                <a16:creationId xmlns:a16="http://schemas.microsoft.com/office/drawing/2014/main" id="{BB30C535-E3CE-439D-9B24-F4FBE20143B1}"/>
              </a:ext>
            </a:extLst>
          </p:cNvPr>
          <p:cNvCxnSpPr>
            <a:endCxn id="65" idx="2"/>
          </p:cNvCxnSpPr>
          <p:nvPr/>
        </p:nvCxnSpPr>
        <p:spPr>
          <a:xfrm flipV="1">
            <a:off x="4187958" y="3424120"/>
            <a:ext cx="1008112" cy="28033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ector recto de flecha 102">
            <a:extLst>
              <a:ext uri="{FF2B5EF4-FFF2-40B4-BE49-F238E27FC236}">
                <a16:creationId xmlns:a16="http://schemas.microsoft.com/office/drawing/2014/main" id="{918CB975-8498-4DD0-8853-EA282006F1EA}"/>
              </a:ext>
            </a:extLst>
          </p:cNvPr>
          <p:cNvCxnSpPr/>
          <p:nvPr/>
        </p:nvCxnSpPr>
        <p:spPr>
          <a:xfrm>
            <a:off x="3048000" y="2324003"/>
            <a:ext cx="1008112" cy="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ector recto de flecha 103">
            <a:extLst>
              <a:ext uri="{FF2B5EF4-FFF2-40B4-BE49-F238E27FC236}">
                <a16:creationId xmlns:a16="http://schemas.microsoft.com/office/drawing/2014/main" id="{3FB99EC2-A46C-4909-9FED-6B76F7225DA3}"/>
              </a:ext>
            </a:extLst>
          </p:cNvPr>
          <p:cNvCxnSpPr/>
          <p:nvPr/>
        </p:nvCxnSpPr>
        <p:spPr>
          <a:xfrm>
            <a:off x="3048000" y="2324003"/>
            <a:ext cx="1008112" cy="2803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ector recto de flecha 104">
            <a:extLst>
              <a:ext uri="{FF2B5EF4-FFF2-40B4-BE49-F238E27FC236}">
                <a16:creationId xmlns:a16="http://schemas.microsoft.com/office/drawing/2014/main" id="{4121F3F2-2AA6-4A73-BB33-897F057E16B5}"/>
              </a:ext>
            </a:extLst>
          </p:cNvPr>
          <p:cNvCxnSpPr/>
          <p:nvPr/>
        </p:nvCxnSpPr>
        <p:spPr>
          <a:xfrm>
            <a:off x="3048000" y="2324003"/>
            <a:ext cx="1008112" cy="5606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ector recto de flecha 105">
            <a:extLst>
              <a:ext uri="{FF2B5EF4-FFF2-40B4-BE49-F238E27FC236}">
                <a16:creationId xmlns:a16="http://schemas.microsoft.com/office/drawing/2014/main" id="{5403D73B-BB08-401E-8B95-50946A6D16E7}"/>
              </a:ext>
            </a:extLst>
          </p:cNvPr>
          <p:cNvCxnSpPr/>
          <p:nvPr/>
        </p:nvCxnSpPr>
        <p:spPr>
          <a:xfrm>
            <a:off x="3048000" y="2324003"/>
            <a:ext cx="1008112" cy="84101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onector recto de flecha 106">
            <a:extLst>
              <a:ext uri="{FF2B5EF4-FFF2-40B4-BE49-F238E27FC236}">
                <a16:creationId xmlns:a16="http://schemas.microsoft.com/office/drawing/2014/main" id="{AF36DDEA-14F3-444D-BBC5-37789D5D9906}"/>
              </a:ext>
            </a:extLst>
          </p:cNvPr>
          <p:cNvCxnSpPr/>
          <p:nvPr/>
        </p:nvCxnSpPr>
        <p:spPr>
          <a:xfrm>
            <a:off x="3048000" y="2324003"/>
            <a:ext cx="1029203" cy="10704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ector recto de flecha 107">
            <a:extLst>
              <a:ext uri="{FF2B5EF4-FFF2-40B4-BE49-F238E27FC236}">
                <a16:creationId xmlns:a16="http://schemas.microsoft.com/office/drawing/2014/main" id="{CB526351-55C8-4DC9-9CA0-ABE72635095B}"/>
              </a:ext>
            </a:extLst>
          </p:cNvPr>
          <p:cNvCxnSpPr/>
          <p:nvPr/>
        </p:nvCxnSpPr>
        <p:spPr>
          <a:xfrm>
            <a:off x="3048000" y="2324003"/>
            <a:ext cx="1029203" cy="135077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ector recto de flecha 108">
            <a:extLst>
              <a:ext uri="{FF2B5EF4-FFF2-40B4-BE49-F238E27FC236}">
                <a16:creationId xmlns:a16="http://schemas.microsoft.com/office/drawing/2014/main" id="{9AA6B283-9280-47A9-8E10-7F30A9FEFE9B}"/>
              </a:ext>
            </a:extLst>
          </p:cNvPr>
          <p:cNvCxnSpPr/>
          <p:nvPr/>
        </p:nvCxnSpPr>
        <p:spPr>
          <a:xfrm flipV="1">
            <a:off x="3026909" y="2324003"/>
            <a:ext cx="1029203" cy="2294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ector recto de flecha 109">
            <a:extLst>
              <a:ext uri="{FF2B5EF4-FFF2-40B4-BE49-F238E27FC236}">
                <a16:creationId xmlns:a16="http://schemas.microsoft.com/office/drawing/2014/main" id="{616F8DD1-9F05-4E13-A2FF-E92B95782C49}"/>
              </a:ext>
            </a:extLst>
          </p:cNvPr>
          <p:cNvCxnSpPr/>
          <p:nvPr/>
        </p:nvCxnSpPr>
        <p:spPr>
          <a:xfrm>
            <a:off x="3026909" y="2553424"/>
            <a:ext cx="1029203" cy="509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ector recto de flecha 110">
            <a:extLst>
              <a:ext uri="{FF2B5EF4-FFF2-40B4-BE49-F238E27FC236}">
                <a16:creationId xmlns:a16="http://schemas.microsoft.com/office/drawing/2014/main" id="{0687794B-AEEE-4272-A788-DFB277652265}"/>
              </a:ext>
            </a:extLst>
          </p:cNvPr>
          <p:cNvCxnSpPr/>
          <p:nvPr/>
        </p:nvCxnSpPr>
        <p:spPr>
          <a:xfrm>
            <a:off x="3048000" y="2604341"/>
            <a:ext cx="1008112" cy="2803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Conector recto de flecha 111">
            <a:extLst>
              <a:ext uri="{FF2B5EF4-FFF2-40B4-BE49-F238E27FC236}">
                <a16:creationId xmlns:a16="http://schemas.microsoft.com/office/drawing/2014/main" id="{289DD49C-8176-4D81-8212-0A023355B295}"/>
              </a:ext>
            </a:extLst>
          </p:cNvPr>
          <p:cNvCxnSpPr/>
          <p:nvPr/>
        </p:nvCxnSpPr>
        <p:spPr>
          <a:xfrm>
            <a:off x="3048000" y="2604341"/>
            <a:ext cx="1008112" cy="5606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ector recto de flecha 112">
            <a:extLst>
              <a:ext uri="{FF2B5EF4-FFF2-40B4-BE49-F238E27FC236}">
                <a16:creationId xmlns:a16="http://schemas.microsoft.com/office/drawing/2014/main" id="{D2044E75-E10B-4CEB-B3A0-FE6874EF749C}"/>
              </a:ext>
            </a:extLst>
          </p:cNvPr>
          <p:cNvCxnSpPr/>
          <p:nvPr/>
        </p:nvCxnSpPr>
        <p:spPr>
          <a:xfrm>
            <a:off x="3048000" y="2604341"/>
            <a:ext cx="1029203" cy="79009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onector recto de flecha 113">
            <a:extLst>
              <a:ext uri="{FF2B5EF4-FFF2-40B4-BE49-F238E27FC236}">
                <a16:creationId xmlns:a16="http://schemas.microsoft.com/office/drawing/2014/main" id="{72D29461-A523-46DC-8A12-7CE3E0BF13C9}"/>
              </a:ext>
            </a:extLst>
          </p:cNvPr>
          <p:cNvCxnSpPr/>
          <p:nvPr/>
        </p:nvCxnSpPr>
        <p:spPr>
          <a:xfrm>
            <a:off x="3048000" y="2604341"/>
            <a:ext cx="1029203" cy="107043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Conector recto de flecha 114">
            <a:extLst>
              <a:ext uri="{FF2B5EF4-FFF2-40B4-BE49-F238E27FC236}">
                <a16:creationId xmlns:a16="http://schemas.microsoft.com/office/drawing/2014/main" id="{82B872E3-D4C2-4450-A343-D9F1CD58AD93}"/>
              </a:ext>
            </a:extLst>
          </p:cNvPr>
          <p:cNvCxnSpPr/>
          <p:nvPr/>
        </p:nvCxnSpPr>
        <p:spPr>
          <a:xfrm flipV="1">
            <a:off x="3048000" y="2324003"/>
            <a:ext cx="1008112" cy="5606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ector recto de flecha 115">
            <a:extLst>
              <a:ext uri="{FF2B5EF4-FFF2-40B4-BE49-F238E27FC236}">
                <a16:creationId xmlns:a16="http://schemas.microsoft.com/office/drawing/2014/main" id="{BBECC579-2596-430E-8341-D62EFD6663C4}"/>
              </a:ext>
            </a:extLst>
          </p:cNvPr>
          <p:cNvCxnSpPr/>
          <p:nvPr/>
        </p:nvCxnSpPr>
        <p:spPr>
          <a:xfrm flipV="1">
            <a:off x="3048000" y="2655258"/>
            <a:ext cx="1029203" cy="2294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a:extLst>
              <a:ext uri="{FF2B5EF4-FFF2-40B4-BE49-F238E27FC236}">
                <a16:creationId xmlns:a16="http://schemas.microsoft.com/office/drawing/2014/main" id="{1DA4D324-F48E-44B6-BAE0-C0D1D9FE858E}"/>
              </a:ext>
            </a:extLst>
          </p:cNvPr>
          <p:cNvCxnSpPr/>
          <p:nvPr/>
        </p:nvCxnSpPr>
        <p:spPr>
          <a:xfrm>
            <a:off x="3048000" y="2884679"/>
            <a:ext cx="1008112" cy="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ector recto de flecha 117">
            <a:extLst>
              <a:ext uri="{FF2B5EF4-FFF2-40B4-BE49-F238E27FC236}">
                <a16:creationId xmlns:a16="http://schemas.microsoft.com/office/drawing/2014/main" id="{0D667074-1F93-4034-84F3-8CB328213233}"/>
              </a:ext>
            </a:extLst>
          </p:cNvPr>
          <p:cNvCxnSpPr/>
          <p:nvPr/>
        </p:nvCxnSpPr>
        <p:spPr>
          <a:xfrm>
            <a:off x="3026909" y="2935596"/>
            <a:ext cx="1029203" cy="2294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ector recto de flecha 118">
            <a:extLst>
              <a:ext uri="{FF2B5EF4-FFF2-40B4-BE49-F238E27FC236}">
                <a16:creationId xmlns:a16="http://schemas.microsoft.com/office/drawing/2014/main" id="{BD6B37C6-B61A-4780-BE7E-2F3F6BCF417F}"/>
              </a:ext>
            </a:extLst>
          </p:cNvPr>
          <p:cNvCxnSpPr/>
          <p:nvPr/>
        </p:nvCxnSpPr>
        <p:spPr>
          <a:xfrm>
            <a:off x="3026909" y="2935596"/>
            <a:ext cx="1029203" cy="50975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ector recto de flecha 119">
            <a:extLst>
              <a:ext uri="{FF2B5EF4-FFF2-40B4-BE49-F238E27FC236}">
                <a16:creationId xmlns:a16="http://schemas.microsoft.com/office/drawing/2014/main" id="{EFCF7878-555C-42C8-8601-3D7D26E2D5CC}"/>
              </a:ext>
            </a:extLst>
          </p:cNvPr>
          <p:cNvCxnSpPr/>
          <p:nvPr/>
        </p:nvCxnSpPr>
        <p:spPr>
          <a:xfrm>
            <a:off x="3026909" y="2935596"/>
            <a:ext cx="1050294" cy="7391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ector recto de flecha 120">
            <a:extLst>
              <a:ext uri="{FF2B5EF4-FFF2-40B4-BE49-F238E27FC236}">
                <a16:creationId xmlns:a16="http://schemas.microsoft.com/office/drawing/2014/main" id="{2165FE25-60E8-4079-B73F-A9F05584ADDE}"/>
              </a:ext>
            </a:extLst>
          </p:cNvPr>
          <p:cNvCxnSpPr/>
          <p:nvPr/>
        </p:nvCxnSpPr>
        <p:spPr>
          <a:xfrm flipV="1">
            <a:off x="3026909" y="2374920"/>
            <a:ext cx="1050294" cy="84101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ector recto de flecha 121">
            <a:extLst>
              <a:ext uri="{FF2B5EF4-FFF2-40B4-BE49-F238E27FC236}">
                <a16:creationId xmlns:a16="http://schemas.microsoft.com/office/drawing/2014/main" id="{F6343DF0-6E63-46BB-AE7C-0F7D9D01F1A6}"/>
              </a:ext>
            </a:extLst>
          </p:cNvPr>
          <p:cNvCxnSpPr/>
          <p:nvPr/>
        </p:nvCxnSpPr>
        <p:spPr>
          <a:xfrm flipV="1">
            <a:off x="3048000" y="2706177"/>
            <a:ext cx="1008112" cy="45884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ector recto de flecha 122">
            <a:extLst>
              <a:ext uri="{FF2B5EF4-FFF2-40B4-BE49-F238E27FC236}">
                <a16:creationId xmlns:a16="http://schemas.microsoft.com/office/drawing/2014/main" id="{94362166-538D-4293-A822-6EF95DD0A946}"/>
              </a:ext>
            </a:extLst>
          </p:cNvPr>
          <p:cNvCxnSpPr/>
          <p:nvPr/>
        </p:nvCxnSpPr>
        <p:spPr>
          <a:xfrm>
            <a:off x="3048000" y="3165017"/>
            <a:ext cx="1008112" cy="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ector recto de flecha 123">
            <a:extLst>
              <a:ext uri="{FF2B5EF4-FFF2-40B4-BE49-F238E27FC236}">
                <a16:creationId xmlns:a16="http://schemas.microsoft.com/office/drawing/2014/main" id="{32191567-C90E-4FEA-BC1E-E06F4C115889}"/>
              </a:ext>
            </a:extLst>
          </p:cNvPr>
          <p:cNvCxnSpPr/>
          <p:nvPr/>
        </p:nvCxnSpPr>
        <p:spPr>
          <a:xfrm>
            <a:off x="3048000" y="3165017"/>
            <a:ext cx="1008112" cy="2803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ector recto de flecha 124">
            <a:extLst>
              <a:ext uri="{FF2B5EF4-FFF2-40B4-BE49-F238E27FC236}">
                <a16:creationId xmlns:a16="http://schemas.microsoft.com/office/drawing/2014/main" id="{8A6D5616-54A8-4114-B544-536196C86C3E}"/>
              </a:ext>
            </a:extLst>
          </p:cNvPr>
          <p:cNvCxnSpPr/>
          <p:nvPr/>
        </p:nvCxnSpPr>
        <p:spPr>
          <a:xfrm>
            <a:off x="3048000" y="3165017"/>
            <a:ext cx="1029203" cy="50975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ector recto de flecha 125">
            <a:extLst>
              <a:ext uri="{FF2B5EF4-FFF2-40B4-BE49-F238E27FC236}">
                <a16:creationId xmlns:a16="http://schemas.microsoft.com/office/drawing/2014/main" id="{EBA8EE02-BE06-4112-8A95-3052755BA089}"/>
              </a:ext>
            </a:extLst>
          </p:cNvPr>
          <p:cNvCxnSpPr/>
          <p:nvPr/>
        </p:nvCxnSpPr>
        <p:spPr>
          <a:xfrm flipV="1">
            <a:off x="3048000" y="2374920"/>
            <a:ext cx="1029203" cy="10704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Conector recto de flecha 126">
            <a:extLst>
              <a:ext uri="{FF2B5EF4-FFF2-40B4-BE49-F238E27FC236}">
                <a16:creationId xmlns:a16="http://schemas.microsoft.com/office/drawing/2014/main" id="{9A0AF721-3508-42CC-9668-FA05C9C2C433}"/>
              </a:ext>
            </a:extLst>
          </p:cNvPr>
          <p:cNvCxnSpPr/>
          <p:nvPr/>
        </p:nvCxnSpPr>
        <p:spPr>
          <a:xfrm flipV="1">
            <a:off x="3048000" y="2655258"/>
            <a:ext cx="1029203" cy="79009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onector recto de flecha 127">
            <a:extLst>
              <a:ext uri="{FF2B5EF4-FFF2-40B4-BE49-F238E27FC236}">
                <a16:creationId xmlns:a16="http://schemas.microsoft.com/office/drawing/2014/main" id="{4ADE2322-C3B5-4D9C-9760-4229CE915047}"/>
              </a:ext>
            </a:extLst>
          </p:cNvPr>
          <p:cNvCxnSpPr/>
          <p:nvPr/>
        </p:nvCxnSpPr>
        <p:spPr>
          <a:xfrm flipV="1">
            <a:off x="3048000" y="2935596"/>
            <a:ext cx="1029203" cy="50975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Conector recto de flecha 128">
            <a:extLst>
              <a:ext uri="{FF2B5EF4-FFF2-40B4-BE49-F238E27FC236}">
                <a16:creationId xmlns:a16="http://schemas.microsoft.com/office/drawing/2014/main" id="{53FBAD1B-1257-45A7-B1BF-95C4E3DE1CB9}"/>
              </a:ext>
            </a:extLst>
          </p:cNvPr>
          <p:cNvCxnSpPr/>
          <p:nvPr/>
        </p:nvCxnSpPr>
        <p:spPr>
          <a:xfrm flipV="1">
            <a:off x="3048000" y="3215934"/>
            <a:ext cx="1029203" cy="2294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Conector recto de flecha 129">
            <a:extLst>
              <a:ext uri="{FF2B5EF4-FFF2-40B4-BE49-F238E27FC236}">
                <a16:creationId xmlns:a16="http://schemas.microsoft.com/office/drawing/2014/main" id="{9A939933-2224-44E7-ABDA-DFE1F1C434AB}"/>
              </a:ext>
            </a:extLst>
          </p:cNvPr>
          <p:cNvCxnSpPr/>
          <p:nvPr/>
        </p:nvCxnSpPr>
        <p:spPr>
          <a:xfrm>
            <a:off x="3048000" y="3445355"/>
            <a:ext cx="1029203" cy="22941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ector recto de flecha 130">
            <a:extLst>
              <a:ext uri="{FF2B5EF4-FFF2-40B4-BE49-F238E27FC236}">
                <a16:creationId xmlns:a16="http://schemas.microsoft.com/office/drawing/2014/main" id="{E13BF9E4-9239-4040-A9CD-13D31BCC6C18}"/>
              </a:ext>
            </a:extLst>
          </p:cNvPr>
          <p:cNvCxnSpPr/>
          <p:nvPr/>
        </p:nvCxnSpPr>
        <p:spPr>
          <a:xfrm flipV="1">
            <a:off x="3048000" y="2374920"/>
            <a:ext cx="1029203" cy="135077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Conector recto de flecha 131">
            <a:extLst>
              <a:ext uri="{FF2B5EF4-FFF2-40B4-BE49-F238E27FC236}">
                <a16:creationId xmlns:a16="http://schemas.microsoft.com/office/drawing/2014/main" id="{02A7DC1E-1A58-4972-8385-10DB9B249575}"/>
              </a:ext>
            </a:extLst>
          </p:cNvPr>
          <p:cNvCxnSpPr/>
          <p:nvPr/>
        </p:nvCxnSpPr>
        <p:spPr>
          <a:xfrm flipV="1">
            <a:off x="3048000" y="2706177"/>
            <a:ext cx="1008112" cy="101951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Conector recto de flecha 132">
            <a:extLst>
              <a:ext uri="{FF2B5EF4-FFF2-40B4-BE49-F238E27FC236}">
                <a16:creationId xmlns:a16="http://schemas.microsoft.com/office/drawing/2014/main" id="{2FF35C15-0BFB-416D-AF26-30032C39BD8C}"/>
              </a:ext>
            </a:extLst>
          </p:cNvPr>
          <p:cNvCxnSpPr/>
          <p:nvPr/>
        </p:nvCxnSpPr>
        <p:spPr>
          <a:xfrm flipV="1">
            <a:off x="3048000" y="2935596"/>
            <a:ext cx="1029203" cy="79009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Conector recto de flecha 133">
            <a:extLst>
              <a:ext uri="{FF2B5EF4-FFF2-40B4-BE49-F238E27FC236}">
                <a16:creationId xmlns:a16="http://schemas.microsoft.com/office/drawing/2014/main" id="{63F9ADFF-87E0-4678-BDC8-09E019CA52C3}"/>
              </a:ext>
            </a:extLst>
          </p:cNvPr>
          <p:cNvCxnSpPr/>
          <p:nvPr/>
        </p:nvCxnSpPr>
        <p:spPr>
          <a:xfrm flipV="1">
            <a:off x="3048000" y="3215934"/>
            <a:ext cx="1029203" cy="50975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Conector recto de flecha 134">
            <a:extLst>
              <a:ext uri="{FF2B5EF4-FFF2-40B4-BE49-F238E27FC236}">
                <a16:creationId xmlns:a16="http://schemas.microsoft.com/office/drawing/2014/main" id="{4A697FE2-ABAE-4753-AFEF-9FC66A4AAC0D}"/>
              </a:ext>
            </a:extLst>
          </p:cNvPr>
          <p:cNvCxnSpPr/>
          <p:nvPr/>
        </p:nvCxnSpPr>
        <p:spPr>
          <a:xfrm>
            <a:off x="3048000" y="3725691"/>
            <a:ext cx="1008112" cy="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ector recto de flecha 135">
            <a:extLst>
              <a:ext uri="{FF2B5EF4-FFF2-40B4-BE49-F238E27FC236}">
                <a16:creationId xmlns:a16="http://schemas.microsoft.com/office/drawing/2014/main" id="{6217B2DF-2218-41FE-BD90-D38AC5CCF3CD}"/>
              </a:ext>
            </a:extLst>
          </p:cNvPr>
          <p:cNvCxnSpPr/>
          <p:nvPr/>
        </p:nvCxnSpPr>
        <p:spPr>
          <a:xfrm flipV="1">
            <a:off x="3048000" y="3445355"/>
            <a:ext cx="1008112" cy="28033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7" name="Elipse 136">
            <a:extLst>
              <a:ext uri="{FF2B5EF4-FFF2-40B4-BE49-F238E27FC236}">
                <a16:creationId xmlns:a16="http://schemas.microsoft.com/office/drawing/2014/main" id="{E19D6658-1905-499B-B85B-5710470945B3}"/>
              </a:ext>
            </a:extLst>
          </p:cNvPr>
          <p:cNvSpPr/>
          <p:nvPr/>
        </p:nvSpPr>
        <p:spPr>
          <a:xfrm>
            <a:off x="6420206" y="2503154"/>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8" name="Elipse 137">
            <a:extLst>
              <a:ext uri="{FF2B5EF4-FFF2-40B4-BE49-F238E27FC236}">
                <a16:creationId xmlns:a16="http://schemas.microsoft.com/office/drawing/2014/main" id="{2B33FCB8-B343-4637-A4B5-4BFFE2BED7B3}"/>
              </a:ext>
            </a:extLst>
          </p:cNvPr>
          <p:cNvSpPr/>
          <p:nvPr/>
        </p:nvSpPr>
        <p:spPr>
          <a:xfrm>
            <a:off x="6420206" y="2783492"/>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9" name="Elipse 138">
            <a:extLst>
              <a:ext uri="{FF2B5EF4-FFF2-40B4-BE49-F238E27FC236}">
                <a16:creationId xmlns:a16="http://schemas.microsoft.com/office/drawing/2014/main" id="{C5A5EFEC-B34A-472D-88FF-0AF5CAEE28D2}"/>
              </a:ext>
            </a:extLst>
          </p:cNvPr>
          <p:cNvSpPr/>
          <p:nvPr/>
        </p:nvSpPr>
        <p:spPr>
          <a:xfrm>
            <a:off x="6420206" y="3344168"/>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0" name="Elipse 139">
            <a:extLst>
              <a:ext uri="{FF2B5EF4-FFF2-40B4-BE49-F238E27FC236}">
                <a16:creationId xmlns:a16="http://schemas.microsoft.com/office/drawing/2014/main" id="{71EE3B62-249B-4E2A-B7FE-FD8979605A08}"/>
              </a:ext>
            </a:extLst>
          </p:cNvPr>
          <p:cNvSpPr/>
          <p:nvPr/>
        </p:nvSpPr>
        <p:spPr>
          <a:xfrm>
            <a:off x="6420206" y="3063830"/>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41" name="Conector recto de flecha 140">
            <a:extLst>
              <a:ext uri="{FF2B5EF4-FFF2-40B4-BE49-F238E27FC236}">
                <a16:creationId xmlns:a16="http://schemas.microsoft.com/office/drawing/2014/main" id="{9535C041-A72D-405E-A029-64E632C5AEFA}"/>
              </a:ext>
            </a:extLst>
          </p:cNvPr>
          <p:cNvCxnSpPr/>
          <p:nvPr/>
        </p:nvCxnSpPr>
        <p:spPr>
          <a:xfrm>
            <a:off x="5361177" y="2286061"/>
            <a:ext cx="1008112" cy="2803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ector recto de flecha 141">
            <a:extLst>
              <a:ext uri="{FF2B5EF4-FFF2-40B4-BE49-F238E27FC236}">
                <a16:creationId xmlns:a16="http://schemas.microsoft.com/office/drawing/2014/main" id="{D713DB3A-DE51-48E6-AB83-F18C50DAA724}"/>
              </a:ext>
            </a:extLst>
          </p:cNvPr>
          <p:cNvCxnSpPr/>
          <p:nvPr/>
        </p:nvCxnSpPr>
        <p:spPr>
          <a:xfrm>
            <a:off x="5361177" y="2286061"/>
            <a:ext cx="1008112" cy="5606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Conector recto de flecha 142">
            <a:extLst>
              <a:ext uri="{FF2B5EF4-FFF2-40B4-BE49-F238E27FC236}">
                <a16:creationId xmlns:a16="http://schemas.microsoft.com/office/drawing/2014/main" id="{AAF72B80-9295-4730-9870-E6248C0A15A8}"/>
              </a:ext>
            </a:extLst>
          </p:cNvPr>
          <p:cNvCxnSpPr/>
          <p:nvPr/>
        </p:nvCxnSpPr>
        <p:spPr>
          <a:xfrm>
            <a:off x="5361177" y="2286061"/>
            <a:ext cx="1008112" cy="84101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Conector recto de flecha 143">
            <a:extLst>
              <a:ext uri="{FF2B5EF4-FFF2-40B4-BE49-F238E27FC236}">
                <a16:creationId xmlns:a16="http://schemas.microsoft.com/office/drawing/2014/main" id="{B52004BF-7926-42AF-A235-BCF02D17D0E3}"/>
              </a:ext>
            </a:extLst>
          </p:cNvPr>
          <p:cNvCxnSpPr/>
          <p:nvPr/>
        </p:nvCxnSpPr>
        <p:spPr>
          <a:xfrm>
            <a:off x="5361177" y="2286061"/>
            <a:ext cx="1029203" cy="10704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Conector recto de flecha 144">
            <a:extLst>
              <a:ext uri="{FF2B5EF4-FFF2-40B4-BE49-F238E27FC236}">
                <a16:creationId xmlns:a16="http://schemas.microsoft.com/office/drawing/2014/main" id="{CF0D76A2-C4A5-417E-8102-2E162AB4DDFC}"/>
              </a:ext>
            </a:extLst>
          </p:cNvPr>
          <p:cNvCxnSpPr/>
          <p:nvPr/>
        </p:nvCxnSpPr>
        <p:spPr>
          <a:xfrm>
            <a:off x="5340086" y="2515482"/>
            <a:ext cx="1029203" cy="509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Conector recto de flecha 145">
            <a:extLst>
              <a:ext uri="{FF2B5EF4-FFF2-40B4-BE49-F238E27FC236}">
                <a16:creationId xmlns:a16="http://schemas.microsoft.com/office/drawing/2014/main" id="{8446DE46-E7F6-4C3C-9F0B-515E19311590}"/>
              </a:ext>
            </a:extLst>
          </p:cNvPr>
          <p:cNvCxnSpPr/>
          <p:nvPr/>
        </p:nvCxnSpPr>
        <p:spPr>
          <a:xfrm>
            <a:off x="5361177" y="2566399"/>
            <a:ext cx="1008112" cy="2803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Conector recto de flecha 146">
            <a:extLst>
              <a:ext uri="{FF2B5EF4-FFF2-40B4-BE49-F238E27FC236}">
                <a16:creationId xmlns:a16="http://schemas.microsoft.com/office/drawing/2014/main" id="{B87ADC4E-1C2E-481B-AEF4-812560C2566C}"/>
              </a:ext>
            </a:extLst>
          </p:cNvPr>
          <p:cNvCxnSpPr/>
          <p:nvPr/>
        </p:nvCxnSpPr>
        <p:spPr>
          <a:xfrm>
            <a:off x="5361177" y="2566399"/>
            <a:ext cx="1008112" cy="5606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Conector recto de flecha 147">
            <a:extLst>
              <a:ext uri="{FF2B5EF4-FFF2-40B4-BE49-F238E27FC236}">
                <a16:creationId xmlns:a16="http://schemas.microsoft.com/office/drawing/2014/main" id="{5FB69782-5DAD-4563-BB0A-7136EF2CD90C}"/>
              </a:ext>
            </a:extLst>
          </p:cNvPr>
          <p:cNvCxnSpPr/>
          <p:nvPr/>
        </p:nvCxnSpPr>
        <p:spPr>
          <a:xfrm>
            <a:off x="5361177" y="2566399"/>
            <a:ext cx="1029203" cy="79009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ector recto de flecha 148">
            <a:extLst>
              <a:ext uri="{FF2B5EF4-FFF2-40B4-BE49-F238E27FC236}">
                <a16:creationId xmlns:a16="http://schemas.microsoft.com/office/drawing/2014/main" id="{A63311BC-6D1B-47B6-816D-BB6B01D9BCCD}"/>
              </a:ext>
            </a:extLst>
          </p:cNvPr>
          <p:cNvCxnSpPr/>
          <p:nvPr/>
        </p:nvCxnSpPr>
        <p:spPr>
          <a:xfrm flipV="1">
            <a:off x="5361177" y="2617316"/>
            <a:ext cx="1029203" cy="2294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Conector recto de flecha 149">
            <a:extLst>
              <a:ext uri="{FF2B5EF4-FFF2-40B4-BE49-F238E27FC236}">
                <a16:creationId xmlns:a16="http://schemas.microsoft.com/office/drawing/2014/main" id="{90F90A10-6B35-4DA1-866F-99A7ACF44391}"/>
              </a:ext>
            </a:extLst>
          </p:cNvPr>
          <p:cNvCxnSpPr/>
          <p:nvPr/>
        </p:nvCxnSpPr>
        <p:spPr>
          <a:xfrm>
            <a:off x="5361177" y="2846737"/>
            <a:ext cx="1008112" cy="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onector recto de flecha 150">
            <a:extLst>
              <a:ext uri="{FF2B5EF4-FFF2-40B4-BE49-F238E27FC236}">
                <a16:creationId xmlns:a16="http://schemas.microsoft.com/office/drawing/2014/main" id="{CDBDBA8D-E91E-415A-8CE1-57FBAA8410D9}"/>
              </a:ext>
            </a:extLst>
          </p:cNvPr>
          <p:cNvCxnSpPr/>
          <p:nvPr/>
        </p:nvCxnSpPr>
        <p:spPr>
          <a:xfrm>
            <a:off x="5340086" y="2897654"/>
            <a:ext cx="1029203" cy="2294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Conector recto de flecha 151">
            <a:extLst>
              <a:ext uri="{FF2B5EF4-FFF2-40B4-BE49-F238E27FC236}">
                <a16:creationId xmlns:a16="http://schemas.microsoft.com/office/drawing/2014/main" id="{E4D8B353-2FAA-476F-ADB7-B82B1C056779}"/>
              </a:ext>
            </a:extLst>
          </p:cNvPr>
          <p:cNvCxnSpPr/>
          <p:nvPr/>
        </p:nvCxnSpPr>
        <p:spPr>
          <a:xfrm>
            <a:off x="5340086" y="2897654"/>
            <a:ext cx="1029203" cy="50975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Conector recto de flecha 152">
            <a:extLst>
              <a:ext uri="{FF2B5EF4-FFF2-40B4-BE49-F238E27FC236}">
                <a16:creationId xmlns:a16="http://schemas.microsoft.com/office/drawing/2014/main" id="{DB9D9AD4-54D6-4E74-B6B8-C9947A5F0BF9}"/>
              </a:ext>
            </a:extLst>
          </p:cNvPr>
          <p:cNvCxnSpPr/>
          <p:nvPr/>
        </p:nvCxnSpPr>
        <p:spPr>
          <a:xfrm flipV="1">
            <a:off x="5361177" y="2668235"/>
            <a:ext cx="1008112" cy="45884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Conector recto de flecha 153">
            <a:extLst>
              <a:ext uri="{FF2B5EF4-FFF2-40B4-BE49-F238E27FC236}">
                <a16:creationId xmlns:a16="http://schemas.microsoft.com/office/drawing/2014/main" id="{D85D70A4-9BCF-4025-AB53-BDB6AF788365}"/>
              </a:ext>
            </a:extLst>
          </p:cNvPr>
          <p:cNvCxnSpPr/>
          <p:nvPr/>
        </p:nvCxnSpPr>
        <p:spPr>
          <a:xfrm>
            <a:off x="5361177" y="3127075"/>
            <a:ext cx="1008112" cy="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ector recto de flecha 154">
            <a:extLst>
              <a:ext uri="{FF2B5EF4-FFF2-40B4-BE49-F238E27FC236}">
                <a16:creationId xmlns:a16="http://schemas.microsoft.com/office/drawing/2014/main" id="{99351C40-3CF8-4489-90F3-0F6B4FF2E7C3}"/>
              </a:ext>
            </a:extLst>
          </p:cNvPr>
          <p:cNvCxnSpPr/>
          <p:nvPr/>
        </p:nvCxnSpPr>
        <p:spPr>
          <a:xfrm>
            <a:off x="5361177" y="3127075"/>
            <a:ext cx="1008112" cy="2803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Conector recto de flecha 155">
            <a:extLst>
              <a:ext uri="{FF2B5EF4-FFF2-40B4-BE49-F238E27FC236}">
                <a16:creationId xmlns:a16="http://schemas.microsoft.com/office/drawing/2014/main" id="{FE6D0D49-CB51-417F-8DC9-E371734FAB36}"/>
              </a:ext>
            </a:extLst>
          </p:cNvPr>
          <p:cNvCxnSpPr/>
          <p:nvPr/>
        </p:nvCxnSpPr>
        <p:spPr>
          <a:xfrm flipV="1">
            <a:off x="5361177" y="2617316"/>
            <a:ext cx="1029203" cy="79009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Conector recto de flecha 156">
            <a:extLst>
              <a:ext uri="{FF2B5EF4-FFF2-40B4-BE49-F238E27FC236}">
                <a16:creationId xmlns:a16="http://schemas.microsoft.com/office/drawing/2014/main" id="{694A38DE-6384-4F8C-A94A-DF3687F4B9EC}"/>
              </a:ext>
            </a:extLst>
          </p:cNvPr>
          <p:cNvCxnSpPr/>
          <p:nvPr/>
        </p:nvCxnSpPr>
        <p:spPr>
          <a:xfrm flipV="1">
            <a:off x="5361177" y="2897654"/>
            <a:ext cx="1029203" cy="50975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Conector recto de flecha 157">
            <a:extLst>
              <a:ext uri="{FF2B5EF4-FFF2-40B4-BE49-F238E27FC236}">
                <a16:creationId xmlns:a16="http://schemas.microsoft.com/office/drawing/2014/main" id="{CDF2B8A3-2D69-45AC-898E-989281F92EA9}"/>
              </a:ext>
            </a:extLst>
          </p:cNvPr>
          <p:cNvCxnSpPr/>
          <p:nvPr/>
        </p:nvCxnSpPr>
        <p:spPr>
          <a:xfrm flipV="1">
            <a:off x="5361177" y="3177992"/>
            <a:ext cx="1029203" cy="2294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ector recto de flecha 158">
            <a:extLst>
              <a:ext uri="{FF2B5EF4-FFF2-40B4-BE49-F238E27FC236}">
                <a16:creationId xmlns:a16="http://schemas.microsoft.com/office/drawing/2014/main" id="{BA2428D9-A7EA-42A1-914B-236E431D3663}"/>
              </a:ext>
            </a:extLst>
          </p:cNvPr>
          <p:cNvCxnSpPr/>
          <p:nvPr/>
        </p:nvCxnSpPr>
        <p:spPr>
          <a:xfrm flipV="1">
            <a:off x="5361177" y="2668235"/>
            <a:ext cx="1008112" cy="101951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ector recto de flecha 159">
            <a:extLst>
              <a:ext uri="{FF2B5EF4-FFF2-40B4-BE49-F238E27FC236}">
                <a16:creationId xmlns:a16="http://schemas.microsoft.com/office/drawing/2014/main" id="{AFC84F53-3528-4CA4-A714-FB1250D95330}"/>
              </a:ext>
            </a:extLst>
          </p:cNvPr>
          <p:cNvCxnSpPr/>
          <p:nvPr/>
        </p:nvCxnSpPr>
        <p:spPr>
          <a:xfrm flipV="1">
            <a:off x="5361177" y="2897654"/>
            <a:ext cx="1029203" cy="79009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Conector recto de flecha 160">
            <a:extLst>
              <a:ext uri="{FF2B5EF4-FFF2-40B4-BE49-F238E27FC236}">
                <a16:creationId xmlns:a16="http://schemas.microsoft.com/office/drawing/2014/main" id="{B374C224-E502-4313-B2C8-BC61251A7C73}"/>
              </a:ext>
            </a:extLst>
          </p:cNvPr>
          <p:cNvCxnSpPr/>
          <p:nvPr/>
        </p:nvCxnSpPr>
        <p:spPr>
          <a:xfrm flipV="1">
            <a:off x="5361177" y="3177992"/>
            <a:ext cx="1029203" cy="50975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ector recto de flecha 161">
            <a:extLst>
              <a:ext uri="{FF2B5EF4-FFF2-40B4-BE49-F238E27FC236}">
                <a16:creationId xmlns:a16="http://schemas.microsoft.com/office/drawing/2014/main" id="{9E250F9A-CD58-448A-BA78-9499F76D18EA}"/>
              </a:ext>
            </a:extLst>
          </p:cNvPr>
          <p:cNvCxnSpPr/>
          <p:nvPr/>
        </p:nvCxnSpPr>
        <p:spPr>
          <a:xfrm flipV="1">
            <a:off x="5361177" y="3407413"/>
            <a:ext cx="1008112" cy="28033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0491F498-8C38-4041-9E70-1438B83B563A}"/>
              </a:ext>
            </a:extLst>
          </p:cNvPr>
          <p:cNvSpPr txBox="1"/>
          <p:nvPr/>
        </p:nvSpPr>
        <p:spPr>
          <a:xfrm>
            <a:off x="935844" y="1388850"/>
            <a:ext cx="1228221" cy="307777"/>
          </a:xfrm>
          <a:prstGeom prst="rect">
            <a:avLst/>
          </a:prstGeom>
          <a:noFill/>
        </p:spPr>
        <p:txBody>
          <a:bodyPr wrap="none" rtlCol="0">
            <a:spAutoFit/>
          </a:bodyPr>
          <a:lstStyle/>
          <a:p>
            <a:r>
              <a:rPr lang="es-ES" sz="1400" dirty="0"/>
              <a:t>primera capa</a:t>
            </a:r>
          </a:p>
        </p:txBody>
      </p:sp>
      <p:sp>
        <p:nvSpPr>
          <p:cNvPr id="163" name="CuadroTexto 162">
            <a:extLst>
              <a:ext uri="{FF2B5EF4-FFF2-40B4-BE49-F238E27FC236}">
                <a16:creationId xmlns:a16="http://schemas.microsoft.com/office/drawing/2014/main" id="{D3A782B7-D64F-476A-B963-6B070DDBEA27}"/>
              </a:ext>
            </a:extLst>
          </p:cNvPr>
          <p:cNvSpPr txBox="1"/>
          <p:nvPr/>
        </p:nvSpPr>
        <p:spPr>
          <a:xfrm>
            <a:off x="5942223" y="1358363"/>
            <a:ext cx="1099981" cy="307777"/>
          </a:xfrm>
          <a:prstGeom prst="rect">
            <a:avLst/>
          </a:prstGeom>
          <a:noFill/>
        </p:spPr>
        <p:txBody>
          <a:bodyPr wrap="none" rtlCol="0">
            <a:spAutoFit/>
          </a:bodyPr>
          <a:lstStyle/>
          <a:p>
            <a:r>
              <a:rPr lang="es-ES" sz="1400" dirty="0"/>
              <a:t>ultima capa</a:t>
            </a:r>
          </a:p>
        </p:txBody>
      </p:sp>
      <p:sp>
        <p:nvSpPr>
          <p:cNvPr id="164" name="CuadroTexto 163">
            <a:extLst>
              <a:ext uri="{FF2B5EF4-FFF2-40B4-BE49-F238E27FC236}">
                <a16:creationId xmlns:a16="http://schemas.microsoft.com/office/drawing/2014/main" id="{394D27B4-4567-4BBC-828A-3552500A6FB3}"/>
              </a:ext>
            </a:extLst>
          </p:cNvPr>
          <p:cNvSpPr txBox="1"/>
          <p:nvPr/>
        </p:nvSpPr>
        <p:spPr>
          <a:xfrm>
            <a:off x="3225448" y="1234962"/>
            <a:ext cx="1636987" cy="307777"/>
          </a:xfrm>
          <a:prstGeom prst="rect">
            <a:avLst/>
          </a:prstGeom>
          <a:noFill/>
        </p:spPr>
        <p:txBody>
          <a:bodyPr wrap="none" rtlCol="0">
            <a:spAutoFit/>
          </a:bodyPr>
          <a:lstStyle/>
          <a:p>
            <a:r>
              <a:rPr lang="es-ES" sz="1400" dirty="0"/>
              <a:t>capas intermedias</a:t>
            </a:r>
          </a:p>
        </p:txBody>
      </p:sp>
      <p:sp>
        <p:nvSpPr>
          <p:cNvPr id="165" name="Elipse 164">
            <a:extLst>
              <a:ext uri="{FF2B5EF4-FFF2-40B4-BE49-F238E27FC236}">
                <a16:creationId xmlns:a16="http://schemas.microsoft.com/office/drawing/2014/main" id="{501AFC66-A77C-4906-9145-DB05CE802EA2}"/>
              </a:ext>
            </a:extLst>
          </p:cNvPr>
          <p:cNvSpPr/>
          <p:nvPr/>
        </p:nvSpPr>
        <p:spPr>
          <a:xfrm>
            <a:off x="609075" y="4838541"/>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6" name="Elipse 165">
            <a:extLst>
              <a:ext uri="{FF2B5EF4-FFF2-40B4-BE49-F238E27FC236}">
                <a16:creationId xmlns:a16="http://schemas.microsoft.com/office/drawing/2014/main" id="{5F4380F4-7008-4D95-BC37-0BEFC6EEF0F3}"/>
              </a:ext>
            </a:extLst>
          </p:cNvPr>
          <p:cNvSpPr/>
          <p:nvPr/>
        </p:nvSpPr>
        <p:spPr>
          <a:xfrm>
            <a:off x="609075" y="5118879"/>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8" name="Elipse 167">
            <a:extLst>
              <a:ext uri="{FF2B5EF4-FFF2-40B4-BE49-F238E27FC236}">
                <a16:creationId xmlns:a16="http://schemas.microsoft.com/office/drawing/2014/main" id="{4F43068F-09B3-4106-A48A-F432BBBD8BD5}"/>
              </a:ext>
            </a:extLst>
          </p:cNvPr>
          <p:cNvSpPr/>
          <p:nvPr/>
        </p:nvSpPr>
        <p:spPr>
          <a:xfrm>
            <a:off x="609075" y="5679555"/>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9" name="Elipse 168">
            <a:extLst>
              <a:ext uri="{FF2B5EF4-FFF2-40B4-BE49-F238E27FC236}">
                <a16:creationId xmlns:a16="http://schemas.microsoft.com/office/drawing/2014/main" id="{3A237976-721C-4FD6-9A4F-470B6AD67B76}"/>
              </a:ext>
            </a:extLst>
          </p:cNvPr>
          <p:cNvSpPr/>
          <p:nvPr/>
        </p:nvSpPr>
        <p:spPr>
          <a:xfrm>
            <a:off x="609075" y="5399217"/>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5" name="Elipse 174">
            <a:extLst>
              <a:ext uri="{FF2B5EF4-FFF2-40B4-BE49-F238E27FC236}">
                <a16:creationId xmlns:a16="http://schemas.microsoft.com/office/drawing/2014/main" id="{5A1AE209-4264-431A-96E3-A3F973E5BFA5}"/>
              </a:ext>
            </a:extLst>
          </p:cNvPr>
          <p:cNvSpPr/>
          <p:nvPr/>
        </p:nvSpPr>
        <p:spPr>
          <a:xfrm>
            <a:off x="1761203" y="5399217"/>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79" name="Conector recto de flecha 178">
            <a:extLst>
              <a:ext uri="{FF2B5EF4-FFF2-40B4-BE49-F238E27FC236}">
                <a16:creationId xmlns:a16="http://schemas.microsoft.com/office/drawing/2014/main" id="{DC78A7DB-0C8C-4F97-9CB0-4519CFE02DB9}"/>
              </a:ext>
            </a:extLst>
          </p:cNvPr>
          <p:cNvCxnSpPr>
            <a:stCxn id="165" idx="6"/>
            <a:endCxn id="175" idx="2"/>
          </p:cNvCxnSpPr>
          <p:nvPr/>
        </p:nvCxnSpPr>
        <p:spPr>
          <a:xfrm>
            <a:off x="753091" y="4910549"/>
            <a:ext cx="1008112" cy="5606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Conector recto de flecha 184">
            <a:extLst>
              <a:ext uri="{FF2B5EF4-FFF2-40B4-BE49-F238E27FC236}">
                <a16:creationId xmlns:a16="http://schemas.microsoft.com/office/drawing/2014/main" id="{B5E6909D-5697-4C17-AE90-2BFFF85A8C0E}"/>
              </a:ext>
            </a:extLst>
          </p:cNvPr>
          <p:cNvCxnSpPr>
            <a:stCxn id="166" idx="6"/>
            <a:endCxn id="175" idx="2"/>
          </p:cNvCxnSpPr>
          <p:nvPr/>
        </p:nvCxnSpPr>
        <p:spPr>
          <a:xfrm>
            <a:off x="753091" y="5190887"/>
            <a:ext cx="1008112" cy="2803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Conector recto de flecha 187">
            <a:extLst>
              <a:ext uri="{FF2B5EF4-FFF2-40B4-BE49-F238E27FC236}">
                <a16:creationId xmlns:a16="http://schemas.microsoft.com/office/drawing/2014/main" id="{D01A4AE9-44AC-412A-AD0D-697A0EF61531}"/>
              </a:ext>
            </a:extLst>
          </p:cNvPr>
          <p:cNvCxnSpPr>
            <a:cxnSpLocks/>
            <a:stCxn id="168" idx="6"/>
            <a:endCxn id="175" idx="2"/>
          </p:cNvCxnSpPr>
          <p:nvPr/>
        </p:nvCxnSpPr>
        <p:spPr>
          <a:xfrm flipV="1">
            <a:off x="753091" y="5471225"/>
            <a:ext cx="1008112" cy="2803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Conector recto de flecha 190">
            <a:extLst>
              <a:ext uri="{FF2B5EF4-FFF2-40B4-BE49-F238E27FC236}">
                <a16:creationId xmlns:a16="http://schemas.microsoft.com/office/drawing/2014/main" id="{0CEE478F-875B-45DA-BBE1-DA7858BFEE55}"/>
              </a:ext>
            </a:extLst>
          </p:cNvPr>
          <p:cNvCxnSpPr>
            <a:stCxn id="169" idx="6"/>
            <a:endCxn id="175" idx="2"/>
          </p:cNvCxnSpPr>
          <p:nvPr/>
        </p:nvCxnSpPr>
        <p:spPr>
          <a:xfrm>
            <a:off x="753091" y="5471225"/>
            <a:ext cx="1008112" cy="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2" name="CuadroTexto 211">
                <a:extLst>
                  <a:ext uri="{FF2B5EF4-FFF2-40B4-BE49-F238E27FC236}">
                    <a16:creationId xmlns:a16="http://schemas.microsoft.com/office/drawing/2014/main" id="{4A2F0B5D-5A31-476E-8405-A79877B4A771}"/>
                  </a:ext>
                </a:extLst>
              </p:cNvPr>
              <p:cNvSpPr txBox="1"/>
              <p:nvPr/>
            </p:nvSpPr>
            <p:spPr>
              <a:xfrm>
                <a:off x="169259" y="4611549"/>
                <a:ext cx="4578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i="1" dirty="0" smtClean="0">
                              <a:latin typeface="Cambria Math" panose="02040503050406030204" pitchFamily="18" charset="0"/>
                            </a:rPr>
                          </m:ctrlPr>
                        </m:sSubPr>
                        <m:e>
                          <m:r>
                            <a:rPr lang="es-ES" b="0" i="1" dirty="0" smtClean="0">
                              <a:latin typeface="Cambria Math" panose="02040503050406030204" pitchFamily="18" charset="0"/>
                            </a:rPr>
                            <m:t>𝑒</m:t>
                          </m:r>
                        </m:e>
                        <m:sub>
                          <m:r>
                            <a:rPr lang="es-ES" b="0" i="1" dirty="0" smtClean="0">
                              <a:latin typeface="Cambria Math" panose="02040503050406030204" pitchFamily="18" charset="0"/>
                            </a:rPr>
                            <m:t>1</m:t>
                          </m:r>
                        </m:sub>
                      </m:sSub>
                    </m:oMath>
                  </m:oMathPara>
                </a14:m>
                <a:endParaRPr lang="es-ES" dirty="0"/>
              </a:p>
            </p:txBody>
          </p:sp>
        </mc:Choice>
        <mc:Fallback xmlns="">
          <p:sp>
            <p:nvSpPr>
              <p:cNvPr id="212" name="CuadroTexto 211">
                <a:extLst>
                  <a:ext uri="{FF2B5EF4-FFF2-40B4-BE49-F238E27FC236}">
                    <a16:creationId xmlns:a16="http://schemas.microsoft.com/office/drawing/2014/main" id="{4A2F0B5D-5A31-476E-8405-A79877B4A771}"/>
                  </a:ext>
                </a:extLst>
              </p:cNvPr>
              <p:cNvSpPr txBox="1">
                <a:spLocks noRot="1" noChangeAspect="1" noMove="1" noResize="1" noEditPoints="1" noAdjustHandles="1" noChangeArrowheads="1" noChangeShapeType="1" noTextEdit="1"/>
              </p:cNvSpPr>
              <p:nvPr/>
            </p:nvSpPr>
            <p:spPr>
              <a:xfrm>
                <a:off x="169259" y="4611549"/>
                <a:ext cx="457881" cy="369332"/>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13" name="CuadroTexto 212">
                <a:extLst>
                  <a:ext uri="{FF2B5EF4-FFF2-40B4-BE49-F238E27FC236}">
                    <a16:creationId xmlns:a16="http://schemas.microsoft.com/office/drawing/2014/main" id="{BAAAF538-C00E-47BC-8A40-C3544E931463}"/>
                  </a:ext>
                </a:extLst>
              </p:cNvPr>
              <p:cNvSpPr txBox="1"/>
              <p:nvPr/>
            </p:nvSpPr>
            <p:spPr>
              <a:xfrm>
                <a:off x="1930929" y="5242062"/>
                <a:ext cx="3609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i="1" dirty="0" smtClean="0">
                          <a:latin typeface="Cambria Math" panose="02040503050406030204" pitchFamily="18" charset="0"/>
                        </a:rPr>
                        <m:t>𝑠</m:t>
                      </m:r>
                    </m:oMath>
                  </m:oMathPara>
                </a14:m>
                <a:endParaRPr lang="es-ES" dirty="0"/>
              </a:p>
            </p:txBody>
          </p:sp>
        </mc:Choice>
        <mc:Fallback xmlns="">
          <p:sp>
            <p:nvSpPr>
              <p:cNvPr id="213" name="CuadroTexto 212">
                <a:extLst>
                  <a:ext uri="{FF2B5EF4-FFF2-40B4-BE49-F238E27FC236}">
                    <a16:creationId xmlns:a16="http://schemas.microsoft.com/office/drawing/2014/main" id="{BAAAF538-C00E-47BC-8A40-C3544E931463}"/>
                  </a:ext>
                </a:extLst>
              </p:cNvPr>
              <p:cNvSpPr txBox="1">
                <a:spLocks noRot="1" noChangeAspect="1" noMove="1" noResize="1" noEditPoints="1" noAdjustHandles="1" noChangeArrowheads="1" noChangeShapeType="1" noTextEdit="1"/>
              </p:cNvSpPr>
              <p:nvPr/>
            </p:nvSpPr>
            <p:spPr>
              <a:xfrm>
                <a:off x="1930929" y="5242062"/>
                <a:ext cx="360933" cy="369332"/>
              </a:xfrm>
              <a:prstGeom prst="rect">
                <a:avLst/>
              </a:prstGeom>
              <a:blipFill>
                <a:blip r:embed="rId5"/>
                <a:stretch>
                  <a:fillRect/>
                </a:stretch>
              </a:blipFill>
            </p:spPr>
            <p:txBody>
              <a:bodyPr/>
              <a:lstStyle/>
              <a:p>
                <a:r>
                  <a:rPr lang="es-ES">
                    <a:noFill/>
                  </a:rPr>
                  <a:t> </a:t>
                </a:r>
              </a:p>
            </p:txBody>
          </p:sp>
        </mc:Fallback>
      </mc:AlternateContent>
      <p:sp>
        <p:nvSpPr>
          <p:cNvPr id="214" name="Elipse 213">
            <a:extLst>
              <a:ext uri="{FF2B5EF4-FFF2-40B4-BE49-F238E27FC236}">
                <a16:creationId xmlns:a16="http://schemas.microsoft.com/office/drawing/2014/main" id="{D18880C0-C08D-445E-8794-69B6129114A7}"/>
              </a:ext>
            </a:extLst>
          </p:cNvPr>
          <p:cNvSpPr/>
          <p:nvPr/>
        </p:nvSpPr>
        <p:spPr>
          <a:xfrm>
            <a:off x="2595211" y="5823571"/>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15" name="Conector recto de flecha 214">
            <a:extLst>
              <a:ext uri="{FF2B5EF4-FFF2-40B4-BE49-F238E27FC236}">
                <a16:creationId xmlns:a16="http://schemas.microsoft.com/office/drawing/2014/main" id="{7ED4ACB6-EAE6-4498-9E2E-5EFAED53B49D}"/>
              </a:ext>
            </a:extLst>
          </p:cNvPr>
          <p:cNvCxnSpPr>
            <a:cxnSpLocks/>
            <a:endCxn id="214" idx="2"/>
          </p:cNvCxnSpPr>
          <p:nvPr/>
        </p:nvCxnSpPr>
        <p:spPr>
          <a:xfrm>
            <a:off x="1899602" y="5500907"/>
            <a:ext cx="695609" cy="39467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Conector recto de flecha 216">
            <a:extLst>
              <a:ext uri="{FF2B5EF4-FFF2-40B4-BE49-F238E27FC236}">
                <a16:creationId xmlns:a16="http://schemas.microsoft.com/office/drawing/2014/main" id="{2D8422D0-B9E3-4D4C-A2D8-056C7FAD7FB5}"/>
              </a:ext>
            </a:extLst>
          </p:cNvPr>
          <p:cNvCxnSpPr>
            <a:cxnSpLocks/>
            <a:stCxn id="220" idx="7"/>
            <a:endCxn id="214" idx="3"/>
          </p:cNvCxnSpPr>
          <p:nvPr/>
        </p:nvCxnSpPr>
        <p:spPr>
          <a:xfrm flipV="1">
            <a:off x="1698116" y="5946496"/>
            <a:ext cx="918186" cy="31129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Elipse 219">
            <a:extLst>
              <a:ext uri="{FF2B5EF4-FFF2-40B4-BE49-F238E27FC236}">
                <a16:creationId xmlns:a16="http://schemas.microsoft.com/office/drawing/2014/main" id="{DE4700D3-DFAF-4E98-8B9B-72A5F4629E87}"/>
              </a:ext>
            </a:extLst>
          </p:cNvPr>
          <p:cNvSpPr/>
          <p:nvPr/>
        </p:nvSpPr>
        <p:spPr>
          <a:xfrm>
            <a:off x="1575191" y="6236700"/>
            <a:ext cx="144016" cy="144016"/>
          </a:xfrm>
          <a:prstGeom prst="ellipse">
            <a:avLst/>
          </a:prstGeom>
          <a:solidFill>
            <a:schemeClr val="tx2"/>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223" name="CuadroTexto 222">
                <a:extLst>
                  <a:ext uri="{FF2B5EF4-FFF2-40B4-BE49-F238E27FC236}">
                    <a16:creationId xmlns:a16="http://schemas.microsoft.com/office/drawing/2014/main" id="{FC51D91A-94B0-4E9A-8186-38A59EA93157}"/>
                  </a:ext>
                </a:extLst>
              </p:cNvPr>
              <p:cNvSpPr txBox="1"/>
              <p:nvPr/>
            </p:nvSpPr>
            <p:spPr>
              <a:xfrm>
                <a:off x="172364" y="5193875"/>
                <a:ext cx="4632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i="1" dirty="0" smtClean="0">
                              <a:latin typeface="Cambria Math" panose="02040503050406030204" pitchFamily="18" charset="0"/>
                            </a:rPr>
                          </m:ctrlPr>
                        </m:sSubPr>
                        <m:e>
                          <m:r>
                            <a:rPr lang="es-ES" b="0" i="1" dirty="0" smtClean="0">
                              <a:latin typeface="Cambria Math" panose="02040503050406030204" pitchFamily="18" charset="0"/>
                            </a:rPr>
                            <m:t>𝑒</m:t>
                          </m:r>
                        </m:e>
                        <m:sub>
                          <m:r>
                            <a:rPr lang="es-ES" b="0" i="1" dirty="0" smtClean="0">
                              <a:latin typeface="Cambria Math" panose="02040503050406030204" pitchFamily="18" charset="0"/>
                            </a:rPr>
                            <m:t>3</m:t>
                          </m:r>
                        </m:sub>
                      </m:sSub>
                    </m:oMath>
                  </m:oMathPara>
                </a14:m>
                <a:endParaRPr lang="es-ES" dirty="0"/>
              </a:p>
            </p:txBody>
          </p:sp>
        </mc:Choice>
        <mc:Fallback xmlns="">
          <p:sp>
            <p:nvSpPr>
              <p:cNvPr id="223" name="CuadroTexto 222">
                <a:extLst>
                  <a:ext uri="{FF2B5EF4-FFF2-40B4-BE49-F238E27FC236}">
                    <a16:creationId xmlns:a16="http://schemas.microsoft.com/office/drawing/2014/main" id="{FC51D91A-94B0-4E9A-8186-38A59EA93157}"/>
                  </a:ext>
                </a:extLst>
              </p:cNvPr>
              <p:cNvSpPr txBox="1">
                <a:spLocks noRot="1" noChangeAspect="1" noMove="1" noResize="1" noEditPoints="1" noAdjustHandles="1" noChangeArrowheads="1" noChangeShapeType="1" noTextEdit="1"/>
              </p:cNvSpPr>
              <p:nvPr/>
            </p:nvSpPr>
            <p:spPr>
              <a:xfrm>
                <a:off x="172364" y="5193875"/>
                <a:ext cx="463204" cy="369332"/>
              </a:xfrm>
              <a:prstGeom prst="rect">
                <a:avLst/>
              </a:prstGeom>
              <a:blipFill>
                <a:blip r:embed="rId6"/>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4" name="CuadroTexto 223">
                <a:extLst>
                  <a:ext uri="{FF2B5EF4-FFF2-40B4-BE49-F238E27FC236}">
                    <a16:creationId xmlns:a16="http://schemas.microsoft.com/office/drawing/2014/main" id="{6CE59E9C-B804-41C8-88CE-DBF6E0047EA6}"/>
                  </a:ext>
                </a:extLst>
              </p:cNvPr>
              <p:cNvSpPr txBox="1"/>
              <p:nvPr/>
            </p:nvSpPr>
            <p:spPr>
              <a:xfrm>
                <a:off x="172364" y="4886842"/>
                <a:ext cx="4632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i="1" dirty="0" smtClean="0">
                              <a:latin typeface="Cambria Math" panose="02040503050406030204" pitchFamily="18" charset="0"/>
                            </a:rPr>
                          </m:ctrlPr>
                        </m:sSubPr>
                        <m:e>
                          <m:r>
                            <a:rPr lang="es-ES" b="0" i="1" dirty="0" smtClean="0">
                              <a:latin typeface="Cambria Math" panose="02040503050406030204" pitchFamily="18" charset="0"/>
                            </a:rPr>
                            <m:t>𝑒</m:t>
                          </m:r>
                        </m:e>
                        <m:sub>
                          <m:r>
                            <a:rPr lang="es-ES" b="0" i="1" dirty="0" smtClean="0">
                              <a:latin typeface="Cambria Math" panose="02040503050406030204" pitchFamily="18" charset="0"/>
                            </a:rPr>
                            <m:t>2</m:t>
                          </m:r>
                        </m:sub>
                      </m:sSub>
                    </m:oMath>
                  </m:oMathPara>
                </a14:m>
                <a:endParaRPr lang="es-ES" dirty="0"/>
              </a:p>
            </p:txBody>
          </p:sp>
        </mc:Choice>
        <mc:Fallback xmlns="">
          <p:sp>
            <p:nvSpPr>
              <p:cNvPr id="224" name="CuadroTexto 223">
                <a:extLst>
                  <a:ext uri="{FF2B5EF4-FFF2-40B4-BE49-F238E27FC236}">
                    <a16:creationId xmlns:a16="http://schemas.microsoft.com/office/drawing/2014/main" id="{6CE59E9C-B804-41C8-88CE-DBF6E0047EA6}"/>
                  </a:ext>
                </a:extLst>
              </p:cNvPr>
              <p:cNvSpPr txBox="1">
                <a:spLocks noRot="1" noChangeAspect="1" noMove="1" noResize="1" noEditPoints="1" noAdjustHandles="1" noChangeArrowheads="1" noChangeShapeType="1" noTextEdit="1"/>
              </p:cNvSpPr>
              <p:nvPr/>
            </p:nvSpPr>
            <p:spPr>
              <a:xfrm>
                <a:off x="172364" y="4886842"/>
                <a:ext cx="463204" cy="369332"/>
              </a:xfrm>
              <a:prstGeom prst="rect">
                <a:avLst/>
              </a:prstGeom>
              <a:blipFill>
                <a:blip r:embed="rId7"/>
                <a:stretch>
                  <a:fillRect b="-1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5" name="CuadroTexto 224">
                <a:extLst>
                  <a:ext uri="{FF2B5EF4-FFF2-40B4-BE49-F238E27FC236}">
                    <a16:creationId xmlns:a16="http://schemas.microsoft.com/office/drawing/2014/main" id="{E7A3BEB3-A262-43CA-938C-38F2931FFC32}"/>
                  </a:ext>
                </a:extLst>
              </p:cNvPr>
              <p:cNvSpPr txBox="1"/>
              <p:nvPr/>
            </p:nvSpPr>
            <p:spPr>
              <a:xfrm>
                <a:off x="172364" y="5500907"/>
                <a:ext cx="4632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i="1" dirty="0" smtClean="0">
                              <a:latin typeface="Cambria Math" panose="02040503050406030204" pitchFamily="18" charset="0"/>
                            </a:rPr>
                          </m:ctrlPr>
                        </m:sSubPr>
                        <m:e>
                          <m:r>
                            <a:rPr lang="es-ES" b="0" i="1" dirty="0" smtClean="0">
                              <a:latin typeface="Cambria Math" panose="02040503050406030204" pitchFamily="18" charset="0"/>
                            </a:rPr>
                            <m:t>𝑒</m:t>
                          </m:r>
                        </m:e>
                        <m:sub>
                          <m:r>
                            <a:rPr lang="es-ES" b="0" i="1" dirty="0" smtClean="0">
                              <a:latin typeface="Cambria Math" panose="02040503050406030204" pitchFamily="18" charset="0"/>
                            </a:rPr>
                            <m:t>4</m:t>
                          </m:r>
                        </m:sub>
                      </m:sSub>
                    </m:oMath>
                  </m:oMathPara>
                </a14:m>
                <a:endParaRPr lang="es-ES" dirty="0"/>
              </a:p>
            </p:txBody>
          </p:sp>
        </mc:Choice>
        <mc:Fallback xmlns="">
          <p:sp>
            <p:nvSpPr>
              <p:cNvPr id="225" name="CuadroTexto 224">
                <a:extLst>
                  <a:ext uri="{FF2B5EF4-FFF2-40B4-BE49-F238E27FC236}">
                    <a16:creationId xmlns:a16="http://schemas.microsoft.com/office/drawing/2014/main" id="{E7A3BEB3-A262-43CA-938C-38F2931FFC32}"/>
                  </a:ext>
                </a:extLst>
              </p:cNvPr>
              <p:cNvSpPr txBox="1">
                <a:spLocks noRot="1" noChangeAspect="1" noMove="1" noResize="1" noEditPoints="1" noAdjustHandles="1" noChangeArrowheads="1" noChangeShapeType="1" noTextEdit="1"/>
              </p:cNvSpPr>
              <p:nvPr/>
            </p:nvSpPr>
            <p:spPr>
              <a:xfrm>
                <a:off x="172364" y="5500907"/>
                <a:ext cx="463204" cy="369332"/>
              </a:xfrm>
              <a:prstGeom prst="rect">
                <a:avLst/>
              </a:prstGeom>
              <a:blipFill>
                <a:blip r:embed="rId8"/>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7" name="CuadroTexto 226">
                <a:extLst>
                  <a:ext uri="{FF2B5EF4-FFF2-40B4-BE49-F238E27FC236}">
                    <a16:creationId xmlns:a16="http://schemas.microsoft.com/office/drawing/2014/main" id="{1C71349A-2C7A-452A-8103-37D3695B30A4}"/>
                  </a:ext>
                </a:extLst>
              </p:cNvPr>
              <p:cNvSpPr txBox="1"/>
              <p:nvPr/>
            </p:nvSpPr>
            <p:spPr>
              <a:xfrm>
                <a:off x="3093604" y="5563207"/>
                <a:ext cx="2628732" cy="664028"/>
              </a:xfrm>
              <a:prstGeom prst="rect">
                <a:avLst/>
              </a:prstGeom>
              <a:noFill/>
              <a:ln>
                <a:solidFill>
                  <a:schemeClr val="accent2"/>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𝑠</m:t>
                      </m:r>
                      <m:r>
                        <a:rPr lang="es-ES" sz="1400" b="0" i="1" smtClean="0">
                          <a:latin typeface="Cambria Math" panose="02040503050406030204" pitchFamily="18" charset="0"/>
                        </a:rPr>
                        <m:t>=</m:t>
                      </m:r>
                      <m:r>
                        <a:rPr lang="es-ES" sz="1400" b="0" i="1" smtClean="0">
                          <a:latin typeface="Cambria Math" panose="02040503050406030204" pitchFamily="18" charset="0"/>
                        </a:rPr>
                        <m:t>𝑓</m:t>
                      </m:r>
                      <m:r>
                        <a:rPr lang="es-ES" sz="1400" b="0" i="1" smtClean="0">
                          <a:latin typeface="Cambria Math" panose="02040503050406030204" pitchFamily="18" charset="0"/>
                        </a:rPr>
                        <m:t>_</m:t>
                      </m:r>
                      <m:r>
                        <a:rPr lang="es-ES" sz="1400" b="0" i="1" smtClean="0">
                          <a:latin typeface="Cambria Math" panose="02040503050406030204" pitchFamily="18" charset="0"/>
                        </a:rPr>
                        <m:t>𝑎𝑐𝑡𝑖𝑣𝑎𝑐𝑖𝑜𝑛</m:t>
                      </m:r>
                      <m:d>
                        <m:dPr>
                          <m:ctrlPr>
                            <a:rPr lang="es-ES" sz="1400" b="0" i="1" smtClean="0">
                              <a:latin typeface="Cambria Math" panose="02040503050406030204" pitchFamily="18" charset="0"/>
                            </a:rPr>
                          </m:ctrlPr>
                        </m:dPr>
                        <m:e>
                          <m:nary>
                            <m:naryPr>
                              <m:chr m:val="∑"/>
                              <m:subHide m:val="on"/>
                              <m:supHide m:val="on"/>
                              <m:ctrlPr>
                                <a:rPr lang="es-ES" sz="1400" i="1">
                                  <a:latin typeface="Cambria Math" panose="02040503050406030204" pitchFamily="18" charset="0"/>
                                </a:rPr>
                              </m:ctrlPr>
                            </m:naryPr>
                            <m:sub/>
                            <m:sup/>
                            <m:e>
                              <m:sSub>
                                <m:sSubPr>
                                  <m:ctrlPr>
                                    <a:rPr lang="es-ES" sz="1400" i="1" dirty="0">
                                      <a:latin typeface="Cambria Math" panose="02040503050406030204" pitchFamily="18" charset="0"/>
                                    </a:rPr>
                                  </m:ctrlPr>
                                </m:sSubPr>
                                <m:e>
                                  <m:r>
                                    <a:rPr lang="es-ES" sz="1400" i="1" dirty="0">
                                      <a:latin typeface="Cambria Math" panose="02040503050406030204" pitchFamily="18" charset="0"/>
                                    </a:rPr>
                                    <m:t>𝑒</m:t>
                                  </m:r>
                                </m:e>
                                <m:sub>
                                  <m:r>
                                    <a:rPr lang="es-ES" sz="1400" i="1" dirty="0">
                                      <a:latin typeface="Cambria Math" panose="02040503050406030204" pitchFamily="18" charset="0"/>
                                    </a:rPr>
                                    <m:t>𝑖</m:t>
                                  </m:r>
                                </m:sub>
                              </m:sSub>
                              <m:r>
                                <a:rPr lang="es-ES" sz="1400" i="1" dirty="0">
                                  <a:latin typeface="Cambria Math" panose="02040503050406030204" pitchFamily="18" charset="0"/>
                                  <a:ea typeface="Cambria Math" panose="02040503050406030204" pitchFamily="18" charset="0"/>
                                </a:rPr>
                                <m:t>×</m:t>
                              </m:r>
                              <m:sSub>
                                <m:sSubPr>
                                  <m:ctrlPr>
                                    <a:rPr lang="es-ES" sz="1400" i="1" dirty="0">
                                      <a:latin typeface="Cambria Math" panose="02040503050406030204" pitchFamily="18" charset="0"/>
                                    </a:rPr>
                                  </m:ctrlPr>
                                </m:sSubPr>
                                <m:e>
                                  <m:r>
                                    <a:rPr lang="es-ES" sz="1400" i="1" dirty="0">
                                      <a:latin typeface="Cambria Math" panose="02040503050406030204" pitchFamily="18" charset="0"/>
                                    </a:rPr>
                                    <m:t>𝑤</m:t>
                                  </m:r>
                                </m:e>
                                <m:sub>
                                  <m:r>
                                    <a:rPr lang="es-ES" sz="1400" i="1" dirty="0">
                                      <a:latin typeface="Cambria Math" panose="02040503050406030204" pitchFamily="18" charset="0"/>
                                    </a:rPr>
                                    <m:t>𝑖</m:t>
                                  </m:r>
                                </m:sub>
                              </m:sSub>
                            </m:e>
                          </m:nary>
                        </m:e>
                      </m:d>
                    </m:oMath>
                  </m:oMathPara>
                </a14:m>
                <a:endParaRPr lang="es-ES" sz="1400" dirty="0"/>
              </a:p>
            </p:txBody>
          </p:sp>
        </mc:Choice>
        <mc:Fallback xmlns="">
          <p:sp>
            <p:nvSpPr>
              <p:cNvPr id="227" name="CuadroTexto 226">
                <a:extLst>
                  <a:ext uri="{FF2B5EF4-FFF2-40B4-BE49-F238E27FC236}">
                    <a16:creationId xmlns:a16="http://schemas.microsoft.com/office/drawing/2014/main" id="{1C71349A-2C7A-452A-8103-37D3695B30A4}"/>
                  </a:ext>
                </a:extLst>
              </p:cNvPr>
              <p:cNvSpPr txBox="1">
                <a:spLocks noRot="1" noChangeAspect="1" noMove="1" noResize="1" noEditPoints="1" noAdjustHandles="1" noChangeArrowheads="1" noChangeShapeType="1" noTextEdit="1"/>
              </p:cNvSpPr>
              <p:nvPr/>
            </p:nvSpPr>
            <p:spPr>
              <a:xfrm>
                <a:off x="3093604" y="5563207"/>
                <a:ext cx="2628732" cy="664028"/>
              </a:xfrm>
              <a:prstGeom prst="rect">
                <a:avLst/>
              </a:prstGeom>
              <a:blipFill>
                <a:blip r:embed="rId9"/>
                <a:stretch>
                  <a:fillRect/>
                </a:stretch>
              </a:blipFill>
              <a:ln>
                <a:solidFill>
                  <a:schemeClr val="accent2"/>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8" name="CuadroTexto 227">
                <a:extLst>
                  <a:ext uri="{FF2B5EF4-FFF2-40B4-BE49-F238E27FC236}">
                    <a16:creationId xmlns:a16="http://schemas.microsoft.com/office/drawing/2014/main" id="{B55F5721-09C7-4C59-8D7A-4D898BA8DDB6}"/>
                  </a:ext>
                </a:extLst>
              </p:cNvPr>
              <p:cNvSpPr txBox="1"/>
              <p:nvPr/>
            </p:nvSpPr>
            <p:spPr>
              <a:xfrm>
                <a:off x="815522" y="4653875"/>
                <a:ext cx="5183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i="1" dirty="0" smtClean="0">
                              <a:latin typeface="Cambria Math" panose="02040503050406030204" pitchFamily="18" charset="0"/>
                            </a:rPr>
                          </m:ctrlPr>
                        </m:sSubPr>
                        <m:e>
                          <m:r>
                            <a:rPr lang="es-ES" b="0" i="1" dirty="0" smtClean="0">
                              <a:latin typeface="Cambria Math" panose="02040503050406030204" pitchFamily="18" charset="0"/>
                            </a:rPr>
                            <m:t>𝑤</m:t>
                          </m:r>
                        </m:e>
                        <m:sub>
                          <m:r>
                            <a:rPr lang="es-ES" b="0" i="1" dirty="0" smtClean="0">
                              <a:latin typeface="Cambria Math" panose="02040503050406030204" pitchFamily="18" charset="0"/>
                            </a:rPr>
                            <m:t>1</m:t>
                          </m:r>
                        </m:sub>
                      </m:sSub>
                    </m:oMath>
                  </m:oMathPara>
                </a14:m>
                <a:endParaRPr lang="es-ES" dirty="0"/>
              </a:p>
            </p:txBody>
          </p:sp>
        </mc:Choice>
        <mc:Fallback xmlns="">
          <p:sp>
            <p:nvSpPr>
              <p:cNvPr id="228" name="CuadroTexto 227">
                <a:extLst>
                  <a:ext uri="{FF2B5EF4-FFF2-40B4-BE49-F238E27FC236}">
                    <a16:creationId xmlns:a16="http://schemas.microsoft.com/office/drawing/2014/main" id="{B55F5721-09C7-4C59-8D7A-4D898BA8DDB6}"/>
                  </a:ext>
                </a:extLst>
              </p:cNvPr>
              <p:cNvSpPr txBox="1">
                <a:spLocks noRot="1" noChangeAspect="1" noMove="1" noResize="1" noEditPoints="1" noAdjustHandles="1" noChangeArrowheads="1" noChangeShapeType="1" noTextEdit="1"/>
              </p:cNvSpPr>
              <p:nvPr/>
            </p:nvSpPr>
            <p:spPr>
              <a:xfrm>
                <a:off x="815522" y="4653875"/>
                <a:ext cx="518347" cy="369332"/>
              </a:xfrm>
              <a:prstGeom prst="rect">
                <a:avLst/>
              </a:prstGeom>
              <a:blipFill>
                <a:blip r:embed="rId1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9" name="CuadroTexto 228">
                <a:extLst>
                  <a:ext uri="{FF2B5EF4-FFF2-40B4-BE49-F238E27FC236}">
                    <a16:creationId xmlns:a16="http://schemas.microsoft.com/office/drawing/2014/main" id="{70D99863-3734-4C25-BA7D-08BF821743EF}"/>
                  </a:ext>
                </a:extLst>
              </p:cNvPr>
              <p:cNvSpPr txBox="1"/>
              <p:nvPr/>
            </p:nvSpPr>
            <p:spPr>
              <a:xfrm>
                <a:off x="744663" y="4929720"/>
                <a:ext cx="5183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i="1" dirty="0" smtClean="0">
                              <a:latin typeface="Cambria Math" panose="02040503050406030204" pitchFamily="18" charset="0"/>
                            </a:rPr>
                          </m:ctrlPr>
                        </m:sSubPr>
                        <m:e>
                          <m:r>
                            <a:rPr lang="es-ES" b="0" i="1" dirty="0" smtClean="0">
                              <a:latin typeface="Cambria Math" panose="02040503050406030204" pitchFamily="18" charset="0"/>
                            </a:rPr>
                            <m:t>𝑤</m:t>
                          </m:r>
                        </m:e>
                        <m:sub>
                          <m:r>
                            <a:rPr lang="es-ES" b="0" i="1" dirty="0" smtClean="0">
                              <a:latin typeface="Cambria Math" panose="02040503050406030204" pitchFamily="18" charset="0"/>
                            </a:rPr>
                            <m:t>2</m:t>
                          </m:r>
                        </m:sub>
                      </m:sSub>
                    </m:oMath>
                  </m:oMathPara>
                </a14:m>
                <a:endParaRPr lang="es-ES" dirty="0"/>
              </a:p>
            </p:txBody>
          </p:sp>
        </mc:Choice>
        <mc:Fallback xmlns="">
          <p:sp>
            <p:nvSpPr>
              <p:cNvPr id="229" name="CuadroTexto 228">
                <a:extLst>
                  <a:ext uri="{FF2B5EF4-FFF2-40B4-BE49-F238E27FC236}">
                    <a16:creationId xmlns:a16="http://schemas.microsoft.com/office/drawing/2014/main" id="{70D99863-3734-4C25-BA7D-08BF821743EF}"/>
                  </a:ext>
                </a:extLst>
              </p:cNvPr>
              <p:cNvSpPr txBox="1">
                <a:spLocks noRot="1" noChangeAspect="1" noMove="1" noResize="1" noEditPoints="1" noAdjustHandles="1" noChangeArrowheads="1" noChangeShapeType="1" noTextEdit="1"/>
              </p:cNvSpPr>
              <p:nvPr/>
            </p:nvSpPr>
            <p:spPr>
              <a:xfrm>
                <a:off x="744663" y="4929720"/>
                <a:ext cx="518347" cy="369332"/>
              </a:xfrm>
              <a:prstGeom prst="rect">
                <a:avLst/>
              </a:prstGeom>
              <a:blipFill>
                <a:blip r:embed="rId11"/>
                <a:stretch>
                  <a:fillRect b="-1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30" name="CuadroTexto 229">
                <a:extLst>
                  <a:ext uri="{FF2B5EF4-FFF2-40B4-BE49-F238E27FC236}">
                    <a16:creationId xmlns:a16="http://schemas.microsoft.com/office/drawing/2014/main" id="{76ABB5B6-3062-4A14-B881-59A0E81861DE}"/>
                  </a:ext>
                </a:extLst>
              </p:cNvPr>
              <p:cNvSpPr txBox="1"/>
              <p:nvPr/>
            </p:nvSpPr>
            <p:spPr>
              <a:xfrm>
                <a:off x="676670" y="5336642"/>
                <a:ext cx="5183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i="1" dirty="0" smtClean="0">
                              <a:latin typeface="Cambria Math" panose="02040503050406030204" pitchFamily="18" charset="0"/>
                            </a:rPr>
                          </m:ctrlPr>
                        </m:sSubPr>
                        <m:e>
                          <m:r>
                            <a:rPr lang="es-ES" b="0" i="1" dirty="0" smtClean="0">
                              <a:latin typeface="Cambria Math" panose="02040503050406030204" pitchFamily="18" charset="0"/>
                            </a:rPr>
                            <m:t>𝑤</m:t>
                          </m:r>
                        </m:e>
                        <m:sub>
                          <m:r>
                            <a:rPr lang="es-ES" b="0" i="1" dirty="0" smtClean="0">
                              <a:latin typeface="Cambria Math" panose="02040503050406030204" pitchFamily="18" charset="0"/>
                            </a:rPr>
                            <m:t>3</m:t>
                          </m:r>
                        </m:sub>
                      </m:sSub>
                    </m:oMath>
                  </m:oMathPara>
                </a14:m>
                <a:endParaRPr lang="es-ES" dirty="0"/>
              </a:p>
            </p:txBody>
          </p:sp>
        </mc:Choice>
        <mc:Fallback xmlns="">
          <p:sp>
            <p:nvSpPr>
              <p:cNvPr id="230" name="CuadroTexto 229">
                <a:extLst>
                  <a:ext uri="{FF2B5EF4-FFF2-40B4-BE49-F238E27FC236}">
                    <a16:creationId xmlns:a16="http://schemas.microsoft.com/office/drawing/2014/main" id="{76ABB5B6-3062-4A14-B881-59A0E81861DE}"/>
                  </a:ext>
                </a:extLst>
              </p:cNvPr>
              <p:cNvSpPr txBox="1">
                <a:spLocks noRot="1" noChangeAspect="1" noMove="1" noResize="1" noEditPoints="1" noAdjustHandles="1" noChangeArrowheads="1" noChangeShapeType="1" noTextEdit="1"/>
              </p:cNvSpPr>
              <p:nvPr/>
            </p:nvSpPr>
            <p:spPr>
              <a:xfrm>
                <a:off x="676670" y="5336642"/>
                <a:ext cx="518347" cy="369332"/>
              </a:xfrm>
              <a:prstGeom prst="rect">
                <a:avLst/>
              </a:prstGeom>
              <a:blipFill>
                <a:blip r:embed="rId1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31" name="CuadroTexto 230">
                <a:extLst>
                  <a:ext uri="{FF2B5EF4-FFF2-40B4-BE49-F238E27FC236}">
                    <a16:creationId xmlns:a16="http://schemas.microsoft.com/office/drawing/2014/main" id="{E9510EE9-556D-49FA-BC10-1EFE2E040D4E}"/>
                  </a:ext>
                </a:extLst>
              </p:cNvPr>
              <p:cNvSpPr txBox="1"/>
              <p:nvPr/>
            </p:nvSpPr>
            <p:spPr>
              <a:xfrm>
                <a:off x="831964" y="5612849"/>
                <a:ext cx="5183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i="1" dirty="0" smtClean="0">
                              <a:latin typeface="Cambria Math" panose="02040503050406030204" pitchFamily="18" charset="0"/>
                            </a:rPr>
                          </m:ctrlPr>
                        </m:sSubPr>
                        <m:e>
                          <m:r>
                            <a:rPr lang="es-ES" b="0" i="1" dirty="0" smtClean="0">
                              <a:latin typeface="Cambria Math" panose="02040503050406030204" pitchFamily="18" charset="0"/>
                            </a:rPr>
                            <m:t>𝑤</m:t>
                          </m:r>
                        </m:e>
                        <m:sub>
                          <m:r>
                            <a:rPr lang="es-ES" b="0" i="1" dirty="0" smtClean="0">
                              <a:latin typeface="Cambria Math" panose="02040503050406030204" pitchFamily="18" charset="0"/>
                            </a:rPr>
                            <m:t>4</m:t>
                          </m:r>
                        </m:sub>
                      </m:sSub>
                    </m:oMath>
                  </m:oMathPara>
                </a14:m>
                <a:endParaRPr lang="es-ES" dirty="0"/>
              </a:p>
            </p:txBody>
          </p:sp>
        </mc:Choice>
        <mc:Fallback xmlns="">
          <p:sp>
            <p:nvSpPr>
              <p:cNvPr id="231" name="CuadroTexto 230">
                <a:extLst>
                  <a:ext uri="{FF2B5EF4-FFF2-40B4-BE49-F238E27FC236}">
                    <a16:creationId xmlns:a16="http://schemas.microsoft.com/office/drawing/2014/main" id="{E9510EE9-556D-49FA-BC10-1EFE2E040D4E}"/>
                  </a:ext>
                </a:extLst>
              </p:cNvPr>
              <p:cNvSpPr txBox="1">
                <a:spLocks noRot="1" noChangeAspect="1" noMove="1" noResize="1" noEditPoints="1" noAdjustHandles="1" noChangeArrowheads="1" noChangeShapeType="1" noTextEdit="1"/>
              </p:cNvSpPr>
              <p:nvPr/>
            </p:nvSpPr>
            <p:spPr>
              <a:xfrm>
                <a:off x="831964" y="5612849"/>
                <a:ext cx="518347" cy="369332"/>
              </a:xfrm>
              <a:prstGeom prst="rect">
                <a:avLst/>
              </a:prstGeom>
              <a:blipFill>
                <a:blip r:embed="rId13"/>
                <a:stretch>
                  <a:fillRect b="-1667"/>
                </a:stretch>
              </a:blipFill>
            </p:spPr>
            <p:txBody>
              <a:bodyPr/>
              <a:lstStyle/>
              <a:p>
                <a:r>
                  <a:rPr lang="es-ES">
                    <a:noFill/>
                  </a:rPr>
                  <a:t> </a:t>
                </a:r>
              </a:p>
            </p:txBody>
          </p:sp>
        </mc:Fallback>
      </mc:AlternateContent>
      <p:cxnSp>
        <p:nvCxnSpPr>
          <p:cNvPr id="233" name="Conector recto de flecha 232">
            <a:extLst>
              <a:ext uri="{FF2B5EF4-FFF2-40B4-BE49-F238E27FC236}">
                <a16:creationId xmlns:a16="http://schemas.microsoft.com/office/drawing/2014/main" id="{6D02E9E0-1DD1-4727-981D-B1DEF0062491}"/>
              </a:ext>
            </a:extLst>
          </p:cNvPr>
          <p:cNvCxnSpPr>
            <a:stCxn id="2" idx="2"/>
          </p:cNvCxnSpPr>
          <p:nvPr/>
        </p:nvCxnSpPr>
        <p:spPr>
          <a:xfrm>
            <a:off x="1549955" y="1696627"/>
            <a:ext cx="189731" cy="4199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ector recto de flecha 233">
            <a:extLst>
              <a:ext uri="{FF2B5EF4-FFF2-40B4-BE49-F238E27FC236}">
                <a16:creationId xmlns:a16="http://schemas.microsoft.com/office/drawing/2014/main" id="{1B320D01-12F9-4AB1-8232-303F6DB8402A}"/>
              </a:ext>
            </a:extLst>
          </p:cNvPr>
          <p:cNvCxnSpPr>
            <a:cxnSpLocks/>
          </p:cNvCxnSpPr>
          <p:nvPr/>
        </p:nvCxnSpPr>
        <p:spPr>
          <a:xfrm flipH="1">
            <a:off x="3026909" y="1547578"/>
            <a:ext cx="1033614" cy="6066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ector recto de flecha 235">
            <a:extLst>
              <a:ext uri="{FF2B5EF4-FFF2-40B4-BE49-F238E27FC236}">
                <a16:creationId xmlns:a16="http://schemas.microsoft.com/office/drawing/2014/main" id="{762D6BEE-8176-42FF-8174-0429F0CF89A3}"/>
              </a:ext>
            </a:extLst>
          </p:cNvPr>
          <p:cNvCxnSpPr>
            <a:cxnSpLocks/>
            <a:stCxn id="163" idx="2"/>
          </p:cNvCxnSpPr>
          <p:nvPr/>
        </p:nvCxnSpPr>
        <p:spPr>
          <a:xfrm flipH="1">
            <a:off x="6492213" y="1666140"/>
            <a:ext cx="1" cy="630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Conector recto de flecha 238">
            <a:extLst>
              <a:ext uri="{FF2B5EF4-FFF2-40B4-BE49-F238E27FC236}">
                <a16:creationId xmlns:a16="http://schemas.microsoft.com/office/drawing/2014/main" id="{165ACC9E-80EA-46B5-A099-54664198E6FD}"/>
              </a:ext>
            </a:extLst>
          </p:cNvPr>
          <p:cNvCxnSpPr>
            <a:cxnSpLocks/>
          </p:cNvCxnSpPr>
          <p:nvPr/>
        </p:nvCxnSpPr>
        <p:spPr>
          <a:xfrm>
            <a:off x="4043799" y="1551635"/>
            <a:ext cx="71819" cy="5832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Conector recto de flecha 242">
            <a:extLst>
              <a:ext uri="{FF2B5EF4-FFF2-40B4-BE49-F238E27FC236}">
                <a16:creationId xmlns:a16="http://schemas.microsoft.com/office/drawing/2014/main" id="{88687395-138F-4E8F-BF9C-DC19E48136EC}"/>
              </a:ext>
            </a:extLst>
          </p:cNvPr>
          <p:cNvCxnSpPr>
            <a:cxnSpLocks/>
            <a:stCxn id="164" idx="2"/>
          </p:cNvCxnSpPr>
          <p:nvPr/>
        </p:nvCxnSpPr>
        <p:spPr>
          <a:xfrm>
            <a:off x="4043942" y="1542739"/>
            <a:ext cx="1190970" cy="611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6" name="CuadroTexto 245">
                <a:extLst>
                  <a:ext uri="{FF2B5EF4-FFF2-40B4-BE49-F238E27FC236}">
                    <a16:creationId xmlns:a16="http://schemas.microsoft.com/office/drawing/2014/main" id="{359AC75A-3811-443B-A6BE-63BD4FA25926}"/>
                  </a:ext>
                </a:extLst>
              </p:cNvPr>
              <p:cNvSpPr txBox="1"/>
              <p:nvPr/>
            </p:nvSpPr>
            <p:spPr>
              <a:xfrm>
                <a:off x="844504" y="2782269"/>
                <a:ext cx="4828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sz="2400" b="1" i="1" dirty="0" smtClean="0">
                          <a:latin typeface="Cambria Math" panose="02040503050406030204" pitchFamily="18" charset="0"/>
                        </a:rPr>
                        <m:t>𝑿</m:t>
                      </m:r>
                    </m:oMath>
                  </m:oMathPara>
                </a14:m>
                <a:endParaRPr lang="es-ES" sz="2400" b="1" i="1" dirty="0"/>
              </a:p>
            </p:txBody>
          </p:sp>
        </mc:Choice>
        <mc:Fallback xmlns="">
          <p:sp>
            <p:nvSpPr>
              <p:cNvPr id="246" name="CuadroTexto 245">
                <a:extLst>
                  <a:ext uri="{FF2B5EF4-FFF2-40B4-BE49-F238E27FC236}">
                    <a16:creationId xmlns:a16="http://schemas.microsoft.com/office/drawing/2014/main" id="{359AC75A-3811-443B-A6BE-63BD4FA25926}"/>
                  </a:ext>
                </a:extLst>
              </p:cNvPr>
              <p:cNvSpPr txBox="1">
                <a:spLocks noRot="1" noChangeAspect="1" noMove="1" noResize="1" noEditPoints="1" noAdjustHandles="1" noChangeArrowheads="1" noChangeShapeType="1" noTextEdit="1"/>
              </p:cNvSpPr>
              <p:nvPr/>
            </p:nvSpPr>
            <p:spPr>
              <a:xfrm>
                <a:off x="844504" y="2782269"/>
                <a:ext cx="482824" cy="461665"/>
              </a:xfrm>
              <a:prstGeom prst="rect">
                <a:avLst/>
              </a:prstGeom>
              <a:blipFill>
                <a:blip r:embed="rId1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47" name="CuadroTexto 246">
                <a:extLst>
                  <a:ext uri="{FF2B5EF4-FFF2-40B4-BE49-F238E27FC236}">
                    <a16:creationId xmlns:a16="http://schemas.microsoft.com/office/drawing/2014/main" id="{23C3721D-3571-4B7E-A4E9-7E378ED89960}"/>
                  </a:ext>
                </a:extLst>
              </p:cNvPr>
              <p:cNvSpPr txBox="1"/>
              <p:nvPr/>
            </p:nvSpPr>
            <p:spPr>
              <a:xfrm>
                <a:off x="8443512" y="2733034"/>
                <a:ext cx="4651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sz="2400" b="1" i="1" dirty="0" smtClean="0">
                          <a:latin typeface="Cambria Math" panose="02040503050406030204" pitchFamily="18" charset="0"/>
                        </a:rPr>
                        <m:t>𝒀</m:t>
                      </m:r>
                    </m:oMath>
                  </m:oMathPara>
                </a14:m>
                <a:endParaRPr lang="es-ES" sz="2400" b="1" i="1" dirty="0"/>
              </a:p>
            </p:txBody>
          </p:sp>
        </mc:Choice>
        <mc:Fallback xmlns="">
          <p:sp>
            <p:nvSpPr>
              <p:cNvPr id="247" name="CuadroTexto 246">
                <a:extLst>
                  <a:ext uri="{FF2B5EF4-FFF2-40B4-BE49-F238E27FC236}">
                    <a16:creationId xmlns:a16="http://schemas.microsoft.com/office/drawing/2014/main" id="{23C3721D-3571-4B7E-A4E9-7E378ED89960}"/>
                  </a:ext>
                </a:extLst>
              </p:cNvPr>
              <p:cNvSpPr txBox="1">
                <a:spLocks noRot="1" noChangeAspect="1" noMove="1" noResize="1" noEditPoints="1" noAdjustHandles="1" noChangeArrowheads="1" noChangeShapeType="1" noTextEdit="1"/>
              </p:cNvSpPr>
              <p:nvPr/>
            </p:nvSpPr>
            <p:spPr>
              <a:xfrm>
                <a:off x="8443512" y="2733034"/>
                <a:ext cx="465191" cy="461665"/>
              </a:xfrm>
              <a:prstGeom prst="rect">
                <a:avLst/>
              </a:prstGeom>
              <a:blipFill>
                <a:blip r:embed="rId15"/>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48" name="CuadroTexto 247">
                <a:extLst>
                  <a:ext uri="{FF2B5EF4-FFF2-40B4-BE49-F238E27FC236}">
                    <a16:creationId xmlns:a16="http://schemas.microsoft.com/office/drawing/2014/main" id="{6535B27D-306C-4711-9BDD-6040C8950686}"/>
                  </a:ext>
                </a:extLst>
              </p:cNvPr>
              <p:cNvSpPr txBox="1"/>
              <p:nvPr/>
            </p:nvSpPr>
            <p:spPr>
              <a:xfrm>
                <a:off x="7053972" y="2712127"/>
                <a:ext cx="465191" cy="471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s-ES" sz="2400" b="1" i="1" dirty="0" smtClean="0">
                              <a:latin typeface="Cambria Math" panose="02040503050406030204" pitchFamily="18" charset="0"/>
                            </a:rPr>
                          </m:ctrlPr>
                        </m:accPr>
                        <m:e>
                          <m:r>
                            <a:rPr lang="es-ES" sz="2400" b="1" i="1" dirty="0">
                              <a:latin typeface="Cambria Math" panose="02040503050406030204" pitchFamily="18" charset="0"/>
                            </a:rPr>
                            <m:t>𝒀</m:t>
                          </m:r>
                        </m:e>
                      </m:acc>
                    </m:oMath>
                  </m:oMathPara>
                </a14:m>
                <a:endParaRPr lang="es-ES" sz="2400" b="1" i="1" dirty="0"/>
              </a:p>
            </p:txBody>
          </p:sp>
        </mc:Choice>
        <mc:Fallback xmlns="">
          <p:sp>
            <p:nvSpPr>
              <p:cNvPr id="248" name="CuadroTexto 247">
                <a:extLst>
                  <a:ext uri="{FF2B5EF4-FFF2-40B4-BE49-F238E27FC236}">
                    <a16:creationId xmlns:a16="http://schemas.microsoft.com/office/drawing/2014/main" id="{6535B27D-306C-4711-9BDD-6040C8950686}"/>
                  </a:ext>
                </a:extLst>
              </p:cNvPr>
              <p:cNvSpPr txBox="1">
                <a:spLocks noRot="1" noChangeAspect="1" noMove="1" noResize="1" noEditPoints="1" noAdjustHandles="1" noChangeArrowheads="1" noChangeShapeType="1" noTextEdit="1"/>
              </p:cNvSpPr>
              <p:nvPr/>
            </p:nvSpPr>
            <p:spPr>
              <a:xfrm>
                <a:off x="7053972" y="2712127"/>
                <a:ext cx="465191" cy="471539"/>
              </a:xfrm>
              <a:prstGeom prst="rect">
                <a:avLst/>
              </a:prstGeom>
              <a:blipFill>
                <a:blip r:embed="rId16"/>
                <a:stretch>
                  <a:fillRect t="-3896" r="-11842"/>
                </a:stretch>
              </a:blipFill>
            </p:spPr>
            <p:txBody>
              <a:bodyPr/>
              <a:lstStyle/>
              <a:p>
                <a:r>
                  <a:rPr lang="es-ES">
                    <a:noFill/>
                  </a:rPr>
                  <a:t> </a:t>
                </a:r>
              </a:p>
            </p:txBody>
          </p:sp>
        </mc:Fallback>
      </mc:AlternateContent>
      <p:sp>
        <p:nvSpPr>
          <p:cNvPr id="249" name="Flecha: a la derecha 248">
            <a:extLst>
              <a:ext uri="{FF2B5EF4-FFF2-40B4-BE49-F238E27FC236}">
                <a16:creationId xmlns:a16="http://schemas.microsoft.com/office/drawing/2014/main" id="{0F834EAF-380A-4E50-9440-173F39D7FE29}"/>
              </a:ext>
            </a:extLst>
          </p:cNvPr>
          <p:cNvSpPr/>
          <p:nvPr/>
        </p:nvSpPr>
        <p:spPr>
          <a:xfrm>
            <a:off x="1236119" y="2929142"/>
            <a:ext cx="380642" cy="229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0" name="Flecha: a la derecha 249">
            <a:extLst>
              <a:ext uri="{FF2B5EF4-FFF2-40B4-BE49-F238E27FC236}">
                <a16:creationId xmlns:a16="http://schemas.microsoft.com/office/drawing/2014/main" id="{71862A84-3BA0-46B0-B1F8-3B361A9E1916}"/>
              </a:ext>
            </a:extLst>
          </p:cNvPr>
          <p:cNvSpPr/>
          <p:nvPr/>
        </p:nvSpPr>
        <p:spPr>
          <a:xfrm>
            <a:off x="6684630" y="2860117"/>
            <a:ext cx="380642" cy="229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251" name="CuadroTexto 250">
                <a:extLst>
                  <a:ext uri="{FF2B5EF4-FFF2-40B4-BE49-F238E27FC236}">
                    <a16:creationId xmlns:a16="http://schemas.microsoft.com/office/drawing/2014/main" id="{77A28B38-17FA-480F-8101-6F45FC1787B3}"/>
                  </a:ext>
                </a:extLst>
              </p:cNvPr>
              <p:cNvSpPr txBox="1"/>
              <p:nvPr/>
            </p:nvSpPr>
            <p:spPr>
              <a:xfrm>
                <a:off x="2214207" y="677967"/>
                <a:ext cx="3693383" cy="369332"/>
              </a:xfrm>
              <a:prstGeom prst="rect">
                <a:avLst/>
              </a:prstGeom>
              <a:noFill/>
              <a:ln>
                <a:solidFill>
                  <a:schemeClr val="accent2"/>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𝐷𝑎𝑡𝑜𝑠</m:t>
                      </m:r>
                      <m:r>
                        <a:rPr lang="es-ES" b="0" i="1" smtClean="0">
                          <a:latin typeface="Cambria Math" panose="02040503050406030204" pitchFamily="18" charset="0"/>
                        </a:rPr>
                        <m:t> </m:t>
                      </m:r>
                      <m:r>
                        <a:rPr lang="es-ES" b="0" i="1" smtClean="0">
                          <a:latin typeface="Cambria Math" panose="02040503050406030204" pitchFamily="18" charset="0"/>
                        </a:rPr>
                        <m:t>𝑑𝑒</m:t>
                      </m:r>
                      <m:r>
                        <a:rPr lang="es-ES" b="0" i="1" smtClean="0">
                          <a:latin typeface="Cambria Math" panose="02040503050406030204" pitchFamily="18" charset="0"/>
                        </a:rPr>
                        <m:t> </m:t>
                      </m:r>
                      <m:r>
                        <a:rPr lang="es-ES" b="0" i="1" smtClean="0">
                          <a:latin typeface="Cambria Math" panose="02040503050406030204" pitchFamily="18" charset="0"/>
                        </a:rPr>
                        <m:t>𝑒𝑛𝑡𝑟𝑒𝑛𝑎𝑚𝑖𝑒𝑛𝑡𝑜</m:t>
                      </m:r>
                      <m:r>
                        <a:rPr lang="es-ES" b="0" i="1" smtClean="0">
                          <a:latin typeface="Cambria Math" panose="02040503050406030204" pitchFamily="18" charset="0"/>
                        </a:rPr>
                        <m:t>= </m:t>
                      </m:r>
                      <m:d>
                        <m:dPr>
                          <m:begChr m:val="{"/>
                          <m:endChr m:val="}"/>
                          <m:ctrlPr>
                            <a:rPr lang="es-ES" b="1" i="1" smtClean="0">
                              <a:latin typeface="Cambria Math" panose="02040503050406030204" pitchFamily="18" charset="0"/>
                            </a:rPr>
                          </m:ctrlPr>
                        </m:dPr>
                        <m:e>
                          <m:r>
                            <a:rPr lang="es-ES" b="1" i="1" smtClean="0">
                              <a:latin typeface="Cambria Math" panose="02040503050406030204" pitchFamily="18" charset="0"/>
                            </a:rPr>
                            <m:t>𝑿</m:t>
                          </m:r>
                          <m:r>
                            <a:rPr lang="es-ES" b="1" i="1" smtClean="0">
                              <a:latin typeface="Cambria Math" panose="02040503050406030204" pitchFamily="18" charset="0"/>
                            </a:rPr>
                            <m:t>, </m:t>
                          </m:r>
                          <m:r>
                            <a:rPr lang="es-ES" b="1" i="1" smtClean="0">
                              <a:latin typeface="Cambria Math" panose="02040503050406030204" pitchFamily="18" charset="0"/>
                            </a:rPr>
                            <m:t>𝒀</m:t>
                          </m:r>
                        </m:e>
                      </m:d>
                    </m:oMath>
                  </m:oMathPara>
                </a14:m>
                <a:endParaRPr lang="es-ES" b="1" dirty="0"/>
              </a:p>
            </p:txBody>
          </p:sp>
        </mc:Choice>
        <mc:Fallback xmlns="">
          <p:sp>
            <p:nvSpPr>
              <p:cNvPr id="251" name="CuadroTexto 250">
                <a:extLst>
                  <a:ext uri="{FF2B5EF4-FFF2-40B4-BE49-F238E27FC236}">
                    <a16:creationId xmlns:a16="http://schemas.microsoft.com/office/drawing/2014/main" id="{77A28B38-17FA-480F-8101-6F45FC1787B3}"/>
                  </a:ext>
                </a:extLst>
              </p:cNvPr>
              <p:cNvSpPr txBox="1">
                <a:spLocks noRot="1" noChangeAspect="1" noMove="1" noResize="1" noEditPoints="1" noAdjustHandles="1" noChangeArrowheads="1" noChangeShapeType="1" noTextEdit="1"/>
              </p:cNvSpPr>
              <p:nvPr/>
            </p:nvSpPr>
            <p:spPr>
              <a:xfrm>
                <a:off x="2214207" y="677967"/>
                <a:ext cx="3693383" cy="369332"/>
              </a:xfrm>
              <a:prstGeom prst="rect">
                <a:avLst/>
              </a:prstGeom>
              <a:blipFill>
                <a:blip r:embed="rId17"/>
                <a:stretch>
                  <a:fillRect/>
                </a:stretch>
              </a:blipFill>
              <a:ln>
                <a:solidFill>
                  <a:schemeClr val="accent2"/>
                </a:solidFill>
              </a:ln>
            </p:spPr>
            <p:txBody>
              <a:bodyPr/>
              <a:lstStyle/>
              <a:p>
                <a:r>
                  <a:rPr lang="es-ES">
                    <a:noFill/>
                  </a:rPr>
                  <a:t> </a:t>
                </a:r>
              </a:p>
            </p:txBody>
          </p:sp>
        </mc:Fallback>
      </mc:AlternateContent>
      <p:sp>
        <p:nvSpPr>
          <p:cNvPr id="252" name="Flecha: a la izquierda y derecha 251">
            <a:extLst>
              <a:ext uri="{FF2B5EF4-FFF2-40B4-BE49-F238E27FC236}">
                <a16:creationId xmlns:a16="http://schemas.microsoft.com/office/drawing/2014/main" id="{C69299B5-D0D8-4700-9852-C2675071A699}"/>
              </a:ext>
            </a:extLst>
          </p:cNvPr>
          <p:cNvSpPr/>
          <p:nvPr/>
        </p:nvSpPr>
        <p:spPr>
          <a:xfrm>
            <a:off x="7634842" y="2855500"/>
            <a:ext cx="748141" cy="25555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3" name="CuadroTexto 252">
            <a:extLst>
              <a:ext uri="{FF2B5EF4-FFF2-40B4-BE49-F238E27FC236}">
                <a16:creationId xmlns:a16="http://schemas.microsoft.com/office/drawing/2014/main" id="{A428AC6B-2425-46F4-890A-16A9A2E750CF}"/>
              </a:ext>
            </a:extLst>
          </p:cNvPr>
          <p:cNvSpPr txBox="1"/>
          <p:nvPr/>
        </p:nvSpPr>
        <p:spPr>
          <a:xfrm>
            <a:off x="6909179" y="2230428"/>
            <a:ext cx="870751" cy="523220"/>
          </a:xfrm>
          <a:prstGeom prst="rect">
            <a:avLst/>
          </a:prstGeom>
          <a:noFill/>
        </p:spPr>
        <p:txBody>
          <a:bodyPr wrap="none" rtlCol="0">
            <a:spAutoFit/>
          </a:bodyPr>
          <a:lstStyle/>
          <a:p>
            <a:pPr algn="ctr"/>
            <a:r>
              <a:rPr lang="es-ES" sz="1400" dirty="0"/>
              <a:t>salida</a:t>
            </a:r>
          </a:p>
          <a:p>
            <a:pPr algn="ctr"/>
            <a:r>
              <a:rPr lang="es-ES" sz="1400" dirty="0"/>
              <a:t>obtenida</a:t>
            </a:r>
          </a:p>
        </p:txBody>
      </p:sp>
      <p:sp>
        <p:nvSpPr>
          <p:cNvPr id="254" name="CuadroTexto 253">
            <a:extLst>
              <a:ext uri="{FF2B5EF4-FFF2-40B4-BE49-F238E27FC236}">
                <a16:creationId xmlns:a16="http://schemas.microsoft.com/office/drawing/2014/main" id="{5B33F5EB-7CB8-4BA8-8BBF-325629DAB2EE}"/>
              </a:ext>
            </a:extLst>
          </p:cNvPr>
          <p:cNvSpPr txBox="1"/>
          <p:nvPr/>
        </p:nvSpPr>
        <p:spPr>
          <a:xfrm>
            <a:off x="8149272" y="2217891"/>
            <a:ext cx="930063" cy="523220"/>
          </a:xfrm>
          <a:prstGeom prst="rect">
            <a:avLst/>
          </a:prstGeom>
          <a:noFill/>
        </p:spPr>
        <p:txBody>
          <a:bodyPr wrap="none" rtlCol="0">
            <a:spAutoFit/>
          </a:bodyPr>
          <a:lstStyle/>
          <a:p>
            <a:pPr algn="ctr"/>
            <a:r>
              <a:rPr lang="es-ES" sz="1400" dirty="0"/>
              <a:t>salida</a:t>
            </a:r>
          </a:p>
          <a:p>
            <a:pPr algn="ctr"/>
            <a:r>
              <a:rPr lang="es-ES" sz="1400" dirty="0"/>
              <a:t>esperada</a:t>
            </a:r>
          </a:p>
        </p:txBody>
      </p:sp>
      <mc:AlternateContent xmlns:mc="http://schemas.openxmlformats.org/markup-compatibility/2006" xmlns:a14="http://schemas.microsoft.com/office/drawing/2010/main">
        <mc:Choice Requires="a14">
          <p:sp>
            <p:nvSpPr>
              <p:cNvPr id="255" name="CuadroTexto 254">
                <a:extLst>
                  <a:ext uri="{FF2B5EF4-FFF2-40B4-BE49-F238E27FC236}">
                    <a16:creationId xmlns:a16="http://schemas.microsoft.com/office/drawing/2014/main" id="{DF250519-E7E2-4952-8503-CA91B85B3923}"/>
                  </a:ext>
                </a:extLst>
              </p:cNvPr>
              <p:cNvSpPr txBox="1"/>
              <p:nvPr/>
            </p:nvSpPr>
            <p:spPr>
              <a:xfrm>
                <a:off x="3301073" y="3997096"/>
                <a:ext cx="5411656" cy="1029384"/>
              </a:xfrm>
              <a:prstGeom prst="rect">
                <a:avLst/>
              </a:prstGeom>
              <a:noFill/>
              <a:ln>
                <a:solidFill>
                  <a:schemeClr val="accent2"/>
                </a:solidFill>
              </a:ln>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𝐹</m:t>
                          </m:r>
                        </m:e>
                        <m:sub>
                          <m:r>
                            <a:rPr lang="es-ES" sz="2000" b="0" i="1" smtClean="0">
                              <a:latin typeface="Cambria Math" panose="02040503050406030204" pitchFamily="18" charset="0"/>
                            </a:rPr>
                            <m:t>𝑐</m:t>
                          </m:r>
                        </m:sub>
                      </m:sSub>
                      <m:r>
                        <a:rPr lang="es-ES" sz="2000" b="0" i="1" smtClean="0">
                          <a:latin typeface="Cambria Math" panose="02040503050406030204" pitchFamily="18" charset="0"/>
                        </a:rPr>
                        <m:t>=</m:t>
                      </m:r>
                      <m:r>
                        <a:rPr lang="es-ES" sz="2000" b="0" i="1" smtClean="0">
                          <a:latin typeface="Cambria Math" panose="02040503050406030204" pitchFamily="18" charset="0"/>
                        </a:rPr>
                        <m:t>𝐹𝑢𝑛𝑐𝑖𝑜𝑛</m:t>
                      </m:r>
                      <m:r>
                        <a:rPr lang="es-ES" sz="2000" b="0" i="1" smtClean="0">
                          <a:latin typeface="Cambria Math" panose="02040503050406030204" pitchFamily="18" charset="0"/>
                        </a:rPr>
                        <m:t> </m:t>
                      </m:r>
                      <m:r>
                        <a:rPr lang="es-ES" sz="2000" b="0" i="1" smtClean="0">
                          <a:latin typeface="Cambria Math" panose="02040503050406030204" pitchFamily="18" charset="0"/>
                        </a:rPr>
                        <m:t>𝑑𝑒</m:t>
                      </m:r>
                      <m:r>
                        <a:rPr lang="es-ES" sz="2000" b="0" i="1" smtClean="0">
                          <a:latin typeface="Cambria Math" panose="02040503050406030204" pitchFamily="18" charset="0"/>
                        </a:rPr>
                        <m:t> </m:t>
                      </m:r>
                      <m:r>
                        <a:rPr lang="es-ES" sz="2000" b="0" i="1" smtClean="0">
                          <a:latin typeface="Cambria Math" panose="02040503050406030204" pitchFamily="18" charset="0"/>
                        </a:rPr>
                        <m:t>𝑐𝑜𝑠𝑡𝑒</m:t>
                      </m:r>
                      <m:r>
                        <a:rPr lang="es-ES" sz="2000" b="0" i="1" smtClean="0">
                          <a:latin typeface="Cambria Math" panose="02040503050406030204" pitchFamily="18" charset="0"/>
                        </a:rPr>
                        <m:t> ∝</m:t>
                      </m:r>
                      <m:r>
                        <a:rPr lang="es-ES" sz="2000" b="0" i="1" smtClean="0">
                          <a:latin typeface="Cambria Math" panose="02040503050406030204" pitchFamily="18" charset="0"/>
                        </a:rPr>
                        <m:t>𝑑𝑖𝑠𝑡𝑎𝑛𝑐𝑖𝑎</m:t>
                      </m:r>
                      <m:d>
                        <m:dPr>
                          <m:ctrlPr>
                            <a:rPr lang="es-ES" sz="2000" b="1" i="1" dirty="0" smtClean="0">
                              <a:latin typeface="Cambria Math" panose="02040503050406030204" pitchFamily="18" charset="0"/>
                            </a:rPr>
                          </m:ctrlPr>
                        </m:dPr>
                        <m:e>
                          <m:r>
                            <a:rPr lang="es-ES" sz="2000" b="1" i="1" dirty="0" smtClean="0">
                              <a:latin typeface="Cambria Math" panose="02040503050406030204" pitchFamily="18" charset="0"/>
                            </a:rPr>
                            <m:t>𝒀</m:t>
                          </m:r>
                          <m:r>
                            <a:rPr lang="es-ES" sz="2000" b="1" i="1" dirty="0" smtClean="0">
                              <a:latin typeface="Cambria Math" panose="02040503050406030204" pitchFamily="18" charset="0"/>
                            </a:rPr>
                            <m:t>,</m:t>
                          </m:r>
                          <m:acc>
                            <m:accPr>
                              <m:chr m:val="̂"/>
                              <m:ctrlPr>
                                <a:rPr lang="es-ES" sz="2000" b="1" i="1" dirty="0">
                                  <a:latin typeface="Cambria Math" panose="02040503050406030204" pitchFamily="18" charset="0"/>
                                </a:rPr>
                              </m:ctrlPr>
                            </m:accPr>
                            <m:e>
                              <m:r>
                                <a:rPr lang="es-ES" sz="2000" b="1" i="1" dirty="0">
                                  <a:latin typeface="Cambria Math" panose="02040503050406030204" pitchFamily="18" charset="0"/>
                                </a:rPr>
                                <m:t>𝒀</m:t>
                              </m:r>
                            </m:e>
                          </m:acc>
                        </m:e>
                      </m:d>
                    </m:oMath>
                  </m:oMathPara>
                </a14:m>
                <a:endParaRPr lang="es-ES" b="1" dirty="0"/>
              </a:p>
              <a:p>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𝐹</m:t>
                          </m:r>
                        </m:e>
                        <m:sub>
                          <m:r>
                            <a:rPr lang="es-ES" i="1">
                              <a:latin typeface="Cambria Math" panose="02040503050406030204" pitchFamily="18" charset="0"/>
                            </a:rPr>
                            <m:t>𝑐</m:t>
                          </m:r>
                        </m:sub>
                      </m:sSub>
                      <m:r>
                        <a:rPr lang="es-ES" i="1">
                          <a:latin typeface="Cambria Math" panose="02040503050406030204" pitchFamily="18" charset="0"/>
                        </a:rPr>
                        <m:t>=</m:t>
                      </m:r>
                      <m:r>
                        <a:rPr lang="es-ES" b="1" i="0" smtClean="0">
                          <a:latin typeface="Cambria Math" panose="02040503050406030204" pitchFamily="18" charset="0"/>
                        </a:rPr>
                        <m:t>𝐟</m:t>
                      </m:r>
                      <m:d>
                        <m:dPr>
                          <m:ctrlPr>
                            <a:rPr lang="es-ES" b="1" i="1" smtClean="0">
                              <a:latin typeface="Cambria Math" panose="02040503050406030204" pitchFamily="18" charset="0"/>
                            </a:rPr>
                          </m:ctrlPr>
                        </m:dPr>
                        <m:e>
                          <m:r>
                            <a:rPr lang="es-ES" b="1" i="1" dirty="0">
                              <a:latin typeface="Cambria Math" panose="02040503050406030204" pitchFamily="18" charset="0"/>
                            </a:rPr>
                            <m:t>𝑿</m:t>
                          </m:r>
                          <m:r>
                            <a:rPr lang="es-ES" b="1" i="1" dirty="0" smtClean="0">
                              <a:latin typeface="Cambria Math" panose="02040503050406030204" pitchFamily="18" charset="0"/>
                            </a:rPr>
                            <m:t>,</m:t>
                          </m:r>
                          <m:r>
                            <a:rPr lang="es-ES" b="1" i="1" dirty="0">
                              <a:latin typeface="Cambria Math" panose="02040503050406030204" pitchFamily="18" charset="0"/>
                            </a:rPr>
                            <m:t>𝒀</m:t>
                          </m:r>
                          <m:r>
                            <a:rPr lang="es-ES" b="1" i="1" dirty="0">
                              <a:latin typeface="Cambria Math" panose="02040503050406030204" pitchFamily="18" charset="0"/>
                            </a:rPr>
                            <m:t>,</m:t>
                          </m:r>
                          <m:acc>
                            <m:accPr>
                              <m:chr m:val="̂"/>
                              <m:ctrlPr>
                                <a:rPr lang="es-ES" b="1" i="1" dirty="0">
                                  <a:latin typeface="Cambria Math" panose="02040503050406030204" pitchFamily="18" charset="0"/>
                                </a:rPr>
                              </m:ctrlPr>
                            </m:accPr>
                            <m:e>
                              <m:r>
                                <a:rPr lang="es-ES" b="1" i="1" dirty="0">
                                  <a:latin typeface="Cambria Math" panose="02040503050406030204" pitchFamily="18" charset="0"/>
                                </a:rPr>
                                <m:t>𝒀</m:t>
                              </m:r>
                            </m:e>
                          </m:acc>
                          <m:r>
                            <a:rPr lang="es-ES" b="1" i="0" dirty="0" smtClean="0">
                              <a:latin typeface="Cambria Math" panose="02040503050406030204" pitchFamily="18" charset="0"/>
                            </a:rPr>
                            <m:t>,</m:t>
                          </m:r>
                          <m:sSub>
                            <m:sSubPr>
                              <m:ctrlPr>
                                <a:rPr lang="es-ES" b="1" i="1" dirty="0" smtClean="0">
                                  <a:latin typeface="Cambria Math" panose="02040503050406030204" pitchFamily="18" charset="0"/>
                                </a:rPr>
                              </m:ctrlPr>
                            </m:sSubPr>
                            <m:e>
                              <m:r>
                                <a:rPr lang="es-ES" b="1" i="1" dirty="0" smtClean="0">
                                  <a:latin typeface="Cambria Math" panose="02040503050406030204" pitchFamily="18" charset="0"/>
                                </a:rPr>
                                <m:t>𝒘</m:t>
                              </m:r>
                            </m:e>
                            <m:sub>
                              <m:r>
                                <a:rPr lang="es-ES" b="1" i="1" dirty="0" smtClean="0">
                                  <a:latin typeface="Cambria Math" panose="02040503050406030204" pitchFamily="18" charset="0"/>
                                </a:rPr>
                                <m:t>𝒊</m:t>
                              </m:r>
                            </m:sub>
                          </m:sSub>
                        </m:e>
                      </m:d>
                      <m:r>
                        <a:rPr lang="es-ES" b="1" i="0" dirty="0" smtClean="0">
                          <a:latin typeface="Cambria Math" panose="02040503050406030204" pitchFamily="18" charset="0"/>
                        </a:rPr>
                        <m:t> </m:t>
                      </m:r>
                    </m:oMath>
                  </m:oMathPara>
                </a14:m>
                <a:endParaRPr lang="es-ES" dirty="0">
                  <a:latin typeface="Cambria Math" panose="02040503050406030204" pitchFamily="18" charset="0"/>
                </a:endParaRPr>
              </a:p>
              <a:p>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𝐹</m:t>
                        </m:r>
                      </m:e>
                      <m:sub>
                        <m:r>
                          <a:rPr lang="es-ES" i="1">
                            <a:latin typeface="Cambria Math" panose="02040503050406030204" pitchFamily="18" charset="0"/>
                          </a:rPr>
                          <m:t>𝑐</m:t>
                        </m:r>
                      </m:sub>
                    </m:sSub>
                  </m:oMath>
                </a14:m>
                <a:r>
                  <a:rPr lang="es-ES" dirty="0"/>
                  <a:t> </a:t>
                </a:r>
                <a:r>
                  <a:rPr lang="es-ES" dirty="0">
                    <a:latin typeface="Cambria Math" panose="02040503050406030204" pitchFamily="18" charset="0"/>
                  </a:rPr>
                  <a:t>debe ser diferenciable con respecto a todos los </a:t>
                </a:r>
                <a14:m>
                  <m:oMath xmlns:m="http://schemas.openxmlformats.org/officeDocument/2006/math">
                    <m:sSub>
                      <m:sSubPr>
                        <m:ctrlPr>
                          <a:rPr lang="es-ES" b="1" i="1" dirty="0">
                            <a:latin typeface="Cambria Math" panose="02040503050406030204" pitchFamily="18" charset="0"/>
                          </a:rPr>
                        </m:ctrlPr>
                      </m:sSubPr>
                      <m:e>
                        <m:r>
                          <a:rPr lang="es-ES" b="1" i="1" dirty="0">
                            <a:latin typeface="Cambria Math" panose="02040503050406030204" pitchFamily="18" charset="0"/>
                          </a:rPr>
                          <m:t>𝒘</m:t>
                        </m:r>
                      </m:e>
                      <m:sub>
                        <m:r>
                          <a:rPr lang="es-ES" b="1" i="1" dirty="0">
                            <a:latin typeface="Cambria Math" panose="02040503050406030204" pitchFamily="18" charset="0"/>
                          </a:rPr>
                          <m:t>𝒊</m:t>
                        </m:r>
                      </m:sub>
                    </m:sSub>
                  </m:oMath>
                </a14:m>
                <a:r>
                  <a:rPr lang="es-ES" dirty="0">
                    <a:latin typeface="Cambria Math" panose="02040503050406030204" pitchFamily="18" charset="0"/>
                  </a:rPr>
                  <a:t>  </a:t>
                </a:r>
              </a:p>
            </p:txBody>
          </p:sp>
        </mc:Choice>
        <mc:Fallback xmlns="">
          <p:sp>
            <p:nvSpPr>
              <p:cNvPr id="255" name="CuadroTexto 254">
                <a:extLst>
                  <a:ext uri="{FF2B5EF4-FFF2-40B4-BE49-F238E27FC236}">
                    <a16:creationId xmlns:a16="http://schemas.microsoft.com/office/drawing/2014/main" id="{DF250519-E7E2-4952-8503-CA91B85B3923}"/>
                  </a:ext>
                </a:extLst>
              </p:cNvPr>
              <p:cNvSpPr txBox="1">
                <a:spLocks noRot="1" noChangeAspect="1" noMove="1" noResize="1" noEditPoints="1" noAdjustHandles="1" noChangeArrowheads="1" noChangeShapeType="1" noTextEdit="1"/>
              </p:cNvSpPr>
              <p:nvPr/>
            </p:nvSpPr>
            <p:spPr>
              <a:xfrm>
                <a:off x="3301073" y="3997096"/>
                <a:ext cx="5411656" cy="1029384"/>
              </a:xfrm>
              <a:prstGeom prst="rect">
                <a:avLst/>
              </a:prstGeom>
              <a:blipFill>
                <a:blip r:embed="rId18"/>
                <a:stretch>
                  <a:fillRect t="-1754" b="-7602"/>
                </a:stretch>
              </a:blipFill>
              <a:ln>
                <a:solidFill>
                  <a:schemeClr val="accent2"/>
                </a:solidFill>
              </a:ln>
            </p:spPr>
            <p:txBody>
              <a:bodyPr/>
              <a:lstStyle/>
              <a:p>
                <a:r>
                  <a:rPr lang="es-ES">
                    <a:noFill/>
                  </a:rPr>
                  <a:t> </a:t>
                </a:r>
              </a:p>
            </p:txBody>
          </p:sp>
        </mc:Fallback>
      </mc:AlternateContent>
      <p:cxnSp>
        <p:nvCxnSpPr>
          <p:cNvPr id="257" name="Conector recto de flecha 256">
            <a:extLst>
              <a:ext uri="{FF2B5EF4-FFF2-40B4-BE49-F238E27FC236}">
                <a16:creationId xmlns:a16="http://schemas.microsoft.com/office/drawing/2014/main" id="{3956CC70-F03E-4B80-8486-D271729A0F2E}"/>
              </a:ext>
            </a:extLst>
          </p:cNvPr>
          <p:cNvCxnSpPr>
            <a:cxnSpLocks/>
          </p:cNvCxnSpPr>
          <p:nvPr/>
        </p:nvCxnSpPr>
        <p:spPr>
          <a:xfrm flipV="1">
            <a:off x="7404314" y="3158564"/>
            <a:ext cx="520486" cy="7417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2" name="Forma libre: forma 261">
            <a:extLst>
              <a:ext uri="{FF2B5EF4-FFF2-40B4-BE49-F238E27FC236}">
                <a16:creationId xmlns:a16="http://schemas.microsoft.com/office/drawing/2014/main" id="{079597CC-B5E7-482B-803F-42944EEA724C}"/>
              </a:ext>
            </a:extLst>
          </p:cNvPr>
          <p:cNvSpPr/>
          <p:nvPr/>
        </p:nvSpPr>
        <p:spPr>
          <a:xfrm>
            <a:off x="1935332" y="4952861"/>
            <a:ext cx="1336889" cy="558588"/>
          </a:xfrm>
          <a:custGeom>
            <a:avLst/>
            <a:gdLst>
              <a:gd name="connsiteX0" fmla="*/ 0 w 1336889"/>
              <a:gd name="connsiteY0" fmla="*/ 409252 h 558588"/>
              <a:gd name="connsiteX1" fmla="*/ 701336 w 1336889"/>
              <a:gd name="connsiteY1" fmla="*/ 879 h 558588"/>
              <a:gd name="connsiteX2" fmla="*/ 1278385 w 1336889"/>
              <a:gd name="connsiteY2" fmla="*/ 506906 h 558588"/>
              <a:gd name="connsiteX3" fmla="*/ 1287262 w 1336889"/>
              <a:gd name="connsiteY3" fmla="*/ 515784 h 558588"/>
            </a:gdLst>
            <a:ahLst/>
            <a:cxnLst>
              <a:cxn ang="0">
                <a:pos x="connsiteX0" y="connsiteY0"/>
              </a:cxn>
              <a:cxn ang="0">
                <a:pos x="connsiteX1" y="connsiteY1"/>
              </a:cxn>
              <a:cxn ang="0">
                <a:pos x="connsiteX2" y="connsiteY2"/>
              </a:cxn>
              <a:cxn ang="0">
                <a:pos x="connsiteX3" y="connsiteY3"/>
              </a:cxn>
            </a:cxnLst>
            <a:rect l="l" t="t" r="r" b="b"/>
            <a:pathLst>
              <a:path w="1336889" h="558588">
                <a:moveTo>
                  <a:pt x="0" y="409252"/>
                </a:moveTo>
                <a:cubicBezTo>
                  <a:pt x="244136" y="196927"/>
                  <a:pt x="488272" y="-15397"/>
                  <a:pt x="701336" y="879"/>
                </a:cubicBezTo>
                <a:cubicBezTo>
                  <a:pt x="914400" y="17155"/>
                  <a:pt x="1180731" y="421089"/>
                  <a:pt x="1278385" y="506906"/>
                </a:cubicBezTo>
                <a:cubicBezTo>
                  <a:pt x="1376039" y="592723"/>
                  <a:pt x="1331650" y="554253"/>
                  <a:pt x="1287262" y="515784"/>
                </a:cubicBezTo>
              </a:path>
            </a:pathLst>
          </a:custGeom>
          <a:ln>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65" name="CuadroTexto 264">
            <a:extLst>
              <a:ext uri="{FF2B5EF4-FFF2-40B4-BE49-F238E27FC236}">
                <a16:creationId xmlns:a16="http://schemas.microsoft.com/office/drawing/2014/main" id="{6F5E9A9D-6668-4016-A77F-959FBE817440}"/>
              </a:ext>
            </a:extLst>
          </p:cNvPr>
          <p:cNvSpPr txBox="1"/>
          <p:nvPr/>
        </p:nvSpPr>
        <p:spPr>
          <a:xfrm>
            <a:off x="1009781" y="4146620"/>
            <a:ext cx="662361" cy="307777"/>
          </a:xfrm>
          <a:prstGeom prst="rect">
            <a:avLst/>
          </a:prstGeom>
          <a:noFill/>
        </p:spPr>
        <p:txBody>
          <a:bodyPr wrap="none" rtlCol="0">
            <a:spAutoFit/>
          </a:bodyPr>
          <a:lstStyle/>
          <a:p>
            <a:r>
              <a:rPr lang="es-ES" sz="1400" dirty="0"/>
              <a:t>pesos</a:t>
            </a:r>
          </a:p>
        </p:txBody>
      </p:sp>
      <p:cxnSp>
        <p:nvCxnSpPr>
          <p:cNvPr id="267" name="Conector recto de flecha 266">
            <a:extLst>
              <a:ext uri="{FF2B5EF4-FFF2-40B4-BE49-F238E27FC236}">
                <a16:creationId xmlns:a16="http://schemas.microsoft.com/office/drawing/2014/main" id="{712BB70D-3635-43F1-82FB-A6081EBD5042}"/>
              </a:ext>
            </a:extLst>
          </p:cNvPr>
          <p:cNvCxnSpPr/>
          <p:nvPr/>
        </p:nvCxnSpPr>
        <p:spPr>
          <a:xfrm flipH="1">
            <a:off x="1173209" y="4471082"/>
            <a:ext cx="125819" cy="2978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295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11417"/>
            <a:ext cx="9144000" cy="457200"/>
          </a:xfrm>
          <a:prstGeom prst="rect">
            <a:avLst/>
          </a:prstGeom>
          <a:solidFill>
            <a:schemeClr val="accent5"/>
          </a:solidFill>
          <a:ln>
            <a:noFill/>
          </a:ln>
          <a:effectLst/>
        </p:spPr>
        <p:txBody>
          <a:bodyPr anchor="ctr"/>
          <a:lstStyle/>
          <a:p>
            <a:r>
              <a:rPr lang="en-US" sz="2400" dirty="0">
                <a:solidFill>
                  <a:schemeClr val="tx2"/>
                </a:solidFill>
              </a:rPr>
              <a:t>Neural networks - </a:t>
            </a:r>
            <a:r>
              <a:rPr lang="en-US" sz="2400" dirty="0" err="1">
                <a:solidFill>
                  <a:schemeClr val="tx2"/>
                </a:solidFill>
              </a:rPr>
              <a:t>resumen</a:t>
            </a:r>
            <a:endParaRPr lang="es-ES" sz="2400" dirty="0">
              <a:solidFill>
                <a:schemeClr val="tx2"/>
              </a:solidFill>
            </a:endParaRPr>
          </a:p>
        </p:txBody>
      </p:sp>
      <p:sp>
        <p:nvSpPr>
          <p:cNvPr id="7" name="CuadroTexto 6">
            <a:extLst>
              <a:ext uri="{FF2B5EF4-FFF2-40B4-BE49-F238E27FC236}">
                <a16:creationId xmlns:a16="http://schemas.microsoft.com/office/drawing/2014/main" id="{8234B99B-0023-4106-AB3C-F343E967FB00}"/>
              </a:ext>
            </a:extLst>
          </p:cNvPr>
          <p:cNvSpPr txBox="1"/>
          <p:nvPr/>
        </p:nvSpPr>
        <p:spPr>
          <a:xfrm>
            <a:off x="7603613" y="6443990"/>
            <a:ext cx="1200970" cy="261610"/>
          </a:xfrm>
          <a:prstGeom prst="rect">
            <a:avLst/>
          </a:prstGeom>
          <a:noFill/>
        </p:spPr>
        <p:txBody>
          <a:bodyPr wrap="none" rtlCol="0">
            <a:spAutoFit/>
          </a:bodyPr>
          <a:lstStyle/>
          <a:p>
            <a:r>
              <a:rPr lang="es-ES" sz="1050" dirty="0"/>
              <a:t>M. Lopez-Martin</a:t>
            </a:r>
          </a:p>
        </p:txBody>
      </p:sp>
      <p:grpSp>
        <p:nvGrpSpPr>
          <p:cNvPr id="8" name="Grupo 7">
            <a:extLst>
              <a:ext uri="{FF2B5EF4-FFF2-40B4-BE49-F238E27FC236}">
                <a16:creationId xmlns:a16="http://schemas.microsoft.com/office/drawing/2014/main" id="{CE41DDE7-C26E-49F9-8294-851B122B75DC}"/>
              </a:ext>
            </a:extLst>
          </p:cNvPr>
          <p:cNvGrpSpPr/>
          <p:nvPr/>
        </p:nvGrpSpPr>
        <p:grpSpPr>
          <a:xfrm>
            <a:off x="7391400" y="202226"/>
            <a:ext cx="1200970" cy="712174"/>
            <a:chOff x="3657600" y="3799820"/>
            <a:chExt cx="2457765" cy="1600200"/>
          </a:xfrm>
        </p:grpSpPr>
        <p:pic>
          <p:nvPicPr>
            <p:cNvPr id="9" name="Picture 2" descr="Resultado de imagen de neural net">
              <a:extLst>
                <a:ext uri="{FF2B5EF4-FFF2-40B4-BE49-F238E27FC236}">
                  <a16:creationId xmlns:a16="http://schemas.microsoft.com/office/drawing/2014/main" id="{1C9BD210-7BE6-422C-8E0D-36CD4D395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6EACC1E1-0890-424A-A20D-61A95AD4E148}"/>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 name="Rectángulo 2">
            <a:extLst>
              <a:ext uri="{FF2B5EF4-FFF2-40B4-BE49-F238E27FC236}">
                <a16:creationId xmlns:a16="http://schemas.microsoft.com/office/drawing/2014/main" id="{394FAEB1-B4D7-4F00-B7A3-F935713FFFFC}"/>
              </a:ext>
            </a:extLst>
          </p:cNvPr>
          <p:cNvSpPr/>
          <p:nvPr/>
        </p:nvSpPr>
        <p:spPr>
          <a:xfrm>
            <a:off x="1918317" y="1143508"/>
            <a:ext cx="1524000" cy="838200"/>
          </a:xfrm>
          <a:prstGeom prst="rect">
            <a:avLst/>
          </a:prstGeom>
          <a:solidFill>
            <a:srgbClr val="00206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dirty="0">
                <a:solidFill>
                  <a:schemeClr val="bg1"/>
                </a:solidFill>
              </a:rPr>
              <a:t>Función de Coste</a:t>
            </a:r>
          </a:p>
        </p:txBody>
      </p:sp>
      <p:sp>
        <p:nvSpPr>
          <p:cNvPr id="205" name="Rectángulo 204">
            <a:extLst>
              <a:ext uri="{FF2B5EF4-FFF2-40B4-BE49-F238E27FC236}">
                <a16:creationId xmlns:a16="http://schemas.microsoft.com/office/drawing/2014/main" id="{A727B514-BADD-4C1C-A1CE-949AC29277B8}"/>
              </a:ext>
            </a:extLst>
          </p:cNvPr>
          <p:cNvSpPr/>
          <p:nvPr/>
        </p:nvSpPr>
        <p:spPr>
          <a:xfrm>
            <a:off x="5499717" y="1143508"/>
            <a:ext cx="1524000" cy="838200"/>
          </a:xfrm>
          <a:prstGeom prst="rect">
            <a:avLst/>
          </a:prstGeom>
          <a:solidFill>
            <a:srgbClr val="00206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dirty="0">
                <a:solidFill>
                  <a:schemeClr val="bg1"/>
                </a:solidFill>
              </a:rPr>
              <a:t>Minimizar la Función de Coste</a:t>
            </a:r>
          </a:p>
        </p:txBody>
      </p:sp>
      <p:sp>
        <p:nvSpPr>
          <p:cNvPr id="5" name="Flecha: a la derecha 4">
            <a:extLst>
              <a:ext uri="{FF2B5EF4-FFF2-40B4-BE49-F238E27FC236}">
                <a16:creationId xmlns:a16="http://schemas.microsoft.com/office/drawing/2014/main" id="{87081A36-ED76-483F-8848-87D86A50FF5A}"/>
              </a:ext>
            </a:extLst>
          </p:cNvPr>
          <p:cNvSpPr/>
          <p:nvPr/>
        </p:nvSpPr>
        <p:spPr>
          <a:xfrm>
            <a:off x="3657600" y="1334008"/>
            <a:ext cx="1676400" cy="457200"/>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CAD77FF-DFB1-43AC-A149-1317AC235179}"/>
              </a:ext>
            </a:extLst>
          </p:cNvPr>
          <p:cNvSpPr txBox="1"/>
          <p:nvPr/>
        </p:nvSpPr>
        <p:spPr>
          <a:xfrm>
            <a:off x="3688672" y="958842"/>
            <a:ext cx="1518364" cy="369332"/>
          </a:xfrm>
          <a:prstGeom prst="rect">
            <a:avLst/>
          </a:prstGeom>
          <a:noFill/>
        </p:spPr>
        <p:txBody>
          <a:bodyPr wrap="none" rtlCol="0">
            <a:spAutoFit/>
          </a:bodyPr>
          <a:lstStyle/>
          <a:p>
            <a:r>
              <a:rPr lang="es-ES" dirty="0"/>
              <a:t>OBJETIVO !!</a:t>
            </a:r>
          </a:p>
        </p:txBody>
      </p:sp>
      <p:sp>
        <p:nvSpPr>
          <p:cNvPr id="208" name="Rectángulo 207">
            <a:extLst>
              <a:ext uri="{FF2B5EF4-FFF2-40B4-BE49-F238E27FC236}">
                <a16:creationId xmlns:a16="http://schemas.microsoft.com/office/drawing/2014/main" id="{8B67D743-E8A4-48FA-B57C-2EC88D53DD0A}"/>
              </a:ext>
            </a:extLst>
          </p:cNvPr>
          <p:cNvSpPr/>
          <p:nvPr/>
        </p:nvSpPr>
        <p:spPr>
          <a:xfrm>
            <a:off x="263542" y="3846706"/>
            <a:ext cx="2695114" cy="931651"/>
          </a:xfrm>
          <a:prstGeom prst="rect">
            <a:avLst/>
          </a:prstGeom>
          <a:solidFill>
            <a:schemeClr val="accent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sz="1600" dirty="0">
                <a:solidFill>
                  <a:schemeClr val="tx1"/>
                </a:solidFill>
              </a:rPr>
              <a:t>Elegir algoritmo de optimización</a:t>
            </a:r>
          </a:p>
          <a:p>
            <a:pPr algn="ctr"/>
            <a:r>
              <a:rPr lang="es-ES" sz="1600" dirty="0">
                <a:solidFill>
                  <a:schemeClr val="tx1"/>
                </a:solidFill>
              </a:rPr>
              <a:t>(</a:t>
            </a:r>
            <a:r>
              <a:rPr lang="es-ES" sz="1600" dirty="0" err="1">
                <a:solidFill>
                  <a:schemeClr val="tx1"/>
                </a:solidFill>
              </a:rPr>
              <a:t>RMSprop</a:t>
            </a:r>
            <a:r>
              <a:rPr lang="es-ES" sz="1600" dirty="0">
                <a:solidFill>
                  <a:schemeClr val="tx1"/>
                </a:solidFill>
              </a:rPr>
              <a:t>, Adam, etc..)</a:t>
            </a:r>
          </a:p>
        </p:txBody>
      </p:sp>
      <p:sp>
        <p:nvSpPr>
          <p:cNvPr id="209" name="Rectángulo 208">
            <a:extLst>
              <a:ext uri="{FF2B5EF4-FFF2-40B4-BE49-F238E27FC236}">
                <a16:creationId xmlns:a16="http://schemas.microsoft.com/office/drawing/2014/main" id="{448B571C-DD0A-4D01-9101-3AFE301091C1}"/>
              </a:ext>
            </a:extLst>
          </p:cNvPr>
          <p:cNvSpPr/>
          <p:nvPr/>
        </p:nvSpPr>
        <p:spPr>
          <a:xfrm>
            <a:off x="3047516" y="2775868"/>
            <a:ext cx="2695114" cy="931651"/>
          </a:xfrm>
          <a:prstGeom prst="rect">
            <a:avLst/>
          </a:prstGeom>
          <a:solidFill>
            <a:schemeClr val="accent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sz="1600" dirty="0">
                <a:solidFill>
                  <a:schemeClr val="tx1"/>
                </a:solidFill>
              </a:rPr>
              <a:t>Algoritmos basados en descenso del gradiente (GD)</a:t>
            </a:r>
          </a:p>
        </p:txBody>
      </p:sp>
      <p:sp>
        <p:nvSpPr>
          <p:cNvPr id="210" name="Rectángulo 209">
            <a:extLst>
              <a:ext uri="{FF2B5EF4-FFF2-40B4-BE49-F238E27FC236}">
                <a16:creationId xmlns:a16="http://schemas.microsoft.com/office/drawing/2014/main" id="{B0B4442C-2875-47AA-A58D-A84FE700FA4A}"/>
              </a:ext>
            </a:extLst>
          </p:cNvPr>
          <p:cNvSpPr/>
          <p:nvPr/>
        </p:nvSpPr>
        <p:spPr>
          <a:xfrm>
            <a:off x="3304517" y="5318582"/>
            <a:ext cx="2327692" cy="931651"/>
          </a:xfrm>
          <a:prstGeom prst="rect">
            <a:avLst/>
          </a:prstGeom>
          <a:solidFill>
            <a:schemeClr val="accent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sz="1600" dirty="0">
                <a:solidFill>
                  <a:schemeClr val="tx1"/>
                </a:solidFill>
              </a:rPr>
              <a:t>Elegir tamaño del </a:t>
            </a:r>
            <a:r>
              <a:rPr lang="es-ES" sz="1600" dirty="0" err="1">
                <a:solidFill>
                  <a:schemeClr val="tx1"/>
                </a:solidFill>
              </a:rPr>
              <a:t>batch</a:t>
            </a:r>
            <a:r>
              <a:rPr lang="es-ES" sz="1600" dirty="0">
                <a:solidFill>
                  <a:schemeClr val="tx1"/>
                </a:solidFill>
              </a:rPr>
              <a:t> (</a:t>
            </a:r>
            <a:r>
              <a:rPr lang="es-ES" sz="1600" dirty="0" err="1">
                <a:solidFill>
                  <a:schemeClr val="tx1"/>
                </a:solidFill>
              </a:rPr>
              <a:t>Mini-batch</a:t>
            </a:r>
            <a:r>
              <a:rPr lang="es-ES" sz="1600" dirty="0">
                <a:solidFill>
                  <a:schemeClr val="tx1"/>
                </a:solidFill>
              </a:rPr>
              <a:t> Gradient Descent)</a:t>
            </a:r>
          </a:p>
        </p:txBody>
      </p:sp>
      <p:sp>
        <p:nvSpPr>
          <p:cNvPr id="211" name="Rectángulo 210">
            <a:extLst>
              <a:ext uri="{FF2B5EF4-FFF2-40B4-BE49-F238E27FC236}">
                <a16:creationId xmlns:a16="http://schemas.microsoft.com/office/drawing/2014/main" id="{05390E74-B14E-423C-8E6D-3DD0726CE053}"/>
              </a:ext>
            </a:extLst>
          </p:cNvPr>
          <p:cNvSpPr/>
          <p:nvPr/>
        </p:nvSpPr>
        <p:spPr>
          <a:xfrm>
            <a:off x="5812111" y="4152393"/>
            <a:ext cx="3042454" cy="1447800"/>
          </a:xfrm>
          <a:prstGeom prst="rect">
            <a:avLst/>
          </a:prstGeom>
          <a:solidFill>
            <a:schemeClr val="accent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sz="1600" dirty="0">
                <a:solidFill>
                  <a:schemeClr val="tx1"/>
                </a:solidFill>
              </a:rPr>
              <a:t>Elegir métrica para monitorizar resultados sobre datos de validación o test</a:t>
            </a:r>
          </a:p>
          <a:p>
            <a:pPr algn="ctr"/>
            <a:r>
              <a:rPr lang="es-ES" sz="1600" dirty="0">
                <a:solidFill>
                  <a:schemeClr val="tx1"/>
                </a:solidFill>
              </a:rPr>
              <a:t>(F1, Accuracy, MSE,….)</a:t>
            </a:r>
          </a:p>
        </p:txBody>
      </p:sp>
      <p:pic>
        <p:nvPicPr>
          <p:cNvPr id="235" name="Gráfico 234" descr="Flecha: curva ligera">
            <a:extLst>
              <a:ext uri="{FF2B5EF4-FFF2-40B4-BE49-F238E27FC236}">
                <a16:creationId xmlns:a16="http://schemas.microsoft.com/office/drawing/2014/main" id="{B5F7DF63-6D10-4EB7-AD0C-8DC7475083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94706">
            <a:off x="4888696" y="3919386"/>
            <a:ext cx="914400" cy="914400"/>
          </a:xfrm>
          <a:prstGeom prst="rect">
            <a:avLst/>
          </a:prstGeom>
        </p:spPr>
      </p:pic>
      <p:pic>
        <p:nvPicPr>
          <p:cNvPr id="238" name="Gráfico 237" descr="Flecha: recto">
            <a:extLst>
              <a:ext uri="{FF2B5EF4-FFF2-40B4-BE49-F238E27FC236}">
                <a16:creationId xmlns:a16="http://schemas.microsoft.com/office/drawing/2014/main" id="{6B03046E-DD5C-46E0-94E5-40BF3977CA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3929622" y="1838978"/>
            <a:ext cx="914400" cy="914400"/>
          </a:xfrm>
          <a:prstGeom prst="rect">
            <a:avLst/>
          </a:prstGeom>
        </p:spPr>
      </p:pic>
      <p:pic>
        <p:nvPicPr>
          <p:cNvPr id="221" name="Gráfico 220" descr="Flecha: recto">
            <a:extLst>
              <a:ext uri="{FF2B5EF4-FFF2-40B4-BE49-F238E27FC236}">
                <a16:creationId xmlns:a16="http://schemas.microsoft.com/office/drawing/2014/main" id="{53C5FBCF-12F0-435A-A241-8F7A40B85D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3815794" y="4208954"/>
            <a:ext cx="1213376" cy="914400"/>
          </a:xfrm>
          <a:prstGeom prst="rect">
            <a:avLst/>
          </a:prstGeom>
        </p:spPr>
      </p:pic>
      <p:pic>
        <p:nvPicPr>
          <p:cNvPr id="222" name="Gráfico 221" descr="Flecha: curva ligera">
            <a:extLst>
              <a:ext uri="{FF2B5EF4-FFF2-40B4-BE49-F238E27FC236}">
                <a16:creationId xmlns:a16="http://schemas.microsoft.com/office/drawing/2014/main" id="{F107FAC0-2D7C-481E-B6A2-458C176C35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9392729" flipH="1">
            <a:off x="2912956" y="3695193"/>
            <a:ext cx="914400" cy="914400"/>
          </a:xfrm>
          <a:prstGeom prst="rect">
            <a:avLst/>
          </a:prstGeom>
        </p:spPr>
      </p:pic>
      <p:sp>
        <p:nvSpPr>
          <p:cNvPr id="240" name="Rectángulo 239">
            <a:extLst>
              <a:ext uri="{FF2B5EF4-FFF2-40B4-BE49-F238E27FC236}">
                <a16:creationId xmlns:a16="http://schemas.microsoft.com/office/drawing/2014/main" id="{1C4EA88E-83FF-43E8-AB1B-871B84D52B1B}"/>
              </a:ext>
            </a:extLst>
          </p:cNvPr>
          <p:cNvSpPr/>
          <p:nvPr/>
        </p:nvSpPr>
        <p:spPr>
          <a:xfrm>
            <a:off x="263542" y="5118676"/>
            <a:ext cx="2695114" cy="1293156"/>
          </a:xfrm>
          <a:prstGeom prst="rect">
            <a:avLst/>
          </a:prstGeom>
          <a:solidFill>
            <a:schemeClr val="accent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sz="1600" dirty="0">
                <a:solidFill>
                  <a:schemeClr val="tx1"/>
                </a:solidFill>
              </a:rPr>
              <a:t>Elegir numero de épocas de entrenamiento </a:t>
            </a:r>
            <a:r>
              <a:rPr lang="es-ES" sz="1200" dirty="0">
                <a:solidFill>
                  <a:schemeClr val="tx1"/>
                </a:solidFill>
              </a:rPr>
              <a:t>(=ciclos de entrenamiento) (1 ciclo = 1 pasada de GD con todos los datos de entrenamiento)</a:t>
            </a:r>
            <a:endParaRPr lang="es-ES" sz="1600" dirty="0">
              <a:solidFill>
                <a:schemeClr val="tx1"/>
              </a:solidFill>
            </a:endParaRPr>
          </a:p>
        </p:txBody>
      </p:sp>
      <p:pic>
        <p:nvPicPr>
          <p:cNvPr id="241" name="Gráfico 240" descr="Flecha: curva ligera">
            <a:extLst>
              <a:ext uri="{FF2B5EF4-FFF2-40B4-BE49-F238E27FC236}">
                <a16:creationId xmlns:a16="http://schemas.microsoft.com/office/drawing/2014/main" id="{E2768646-5AF4-4E7C-8FAF-410C4C1B10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886859" flipH="1">
            <a:off x="2940506" y="4273889"/>
            <a:ext cx="1326706" cy="914400"/>
          </a:xfrm>
          <a:prstGeom prst="rect">
            <a:avLst/>
          </a:prstGeom>
        </p:spPr>
      </p:pic>
    </p:spTree>
    <p:extLst>
      <p:ext uri="{BB962C8B-B14F-4D97-AF65-F5344CB8AC3E}">
        <p14:creationId xmlns:p14="http://schemas.microsoft.com/office/powerpoint/2010/main" val="3741761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n-US" sz="2400" dirty="0">
                <a:solidFill>
                  <a:schemeClr val="tx2"/>
                </a:solidFill>
              </a:rPr>
              <a:t>Neural networks - </a:t>
            </a:r>
            <a:r>
              <a:rPr lang="en-US" sz="2400" dirty="0" err="1">
                <a:solidFill>
                  <a:schemeClr val="tx2"/>
                </a:solidFill>
              </a:rPr>
              <a:t>resumen</a:t>
            </a:r>
            <a:endParaRPr lang="es-ES" sz="2400" dirty="0">
              <a:solidFill>
                <a:schemeClr val="tx2"/>
              </a:solidFill>
            </a:endParaRPr>
          </a:p>
        </p:txBody>
      </p:sp>
      <p:sp>
        <p:nvSpPr>
          <p:cNvPr id="6" name="CuadroTexto 5">
            <a:extLst>
              <a:ext uri="{FF2B5EF4-FFF2-40B4-BE49-F238E27FC236}">
                <a16:creationId xmlns:a16="http://schemas.microsoft.com/office/drawing/2014/main" id="{9FD5A99D-E76F-4DFA-A8E0-2A489F87306E}"/>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9" name="Grupo 8">
            <a:extLst>
              <a:ext uri="{FF2B5EF4-FFF2-40B4-BE49-F238E27FC236}">
                <a16:creationId xmlns:a16="http://schemas.microsoft.com/office/drawing/2014/main" id="{3AB34853-6FDE-4E37-86EE-CAE2890B70F0}"/>
              </a:ext>
            </a:extLst>
          </p:cNvPr>
          <p:cNvGrpSpPr/>
          <p:nvPr/>
        </p:nvGrpSpPr>
        <p:grpSpPr>
          <a:xfrm>
            <a:off x="7908413" y="119551"/>
            <a:ext cx="896170" cy="457200"/>
            <a:chOff x="3657600" y="3799820"/>
            <a:chExt cx="2457765" cy="1600200"/>
          </a:xfrm>
        </p:grpSpPr>
        <p:pic>
          <p:nvPicPr>
            <p:cNvPr id="10" name="Picture 2" descr="Resultado de imagen de neural net">
              <a:extLst>
                <a:ext uri="{FF2B5EF4-FFF2-40B4-BE49-F238E27FC236}">
                  <a16:creationId xmlns:a16="http://schemas.microsoft.com/office/drawing/2014/main" id="{A3377D7A-8E2A-4CF2-A2AA-8B0679547F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A189209A-13C0-4FF4-8365-95623E12E419}"/>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aphicFrame>
        <p:nvGraphicFramePr>
          <p:cNvPr id="2" name="Tabla 1">
            <a:extLst>
              <a:ext uri="{FF2B5EF4-FFF2-40B4-BE49-F238E27FC236}">
                <a16:creationId xmlns:a16="http://schemas.microsoft.com/office/drawing/2014/main" id="{037DC481-EE90-45E4-84DC-FFB6CBA5F269}"/>
              </a:ext>
            </a:extLst>
          </p:cNvPr>
          <p:cNvGraphicFramePr>
            <a:graphicFrameLocks noGrp="1"/>
          </p:cNvGraphicFramePr>
          <p:nvPr/>
        </p:nvGraphicFramePr>
        <p:xfrm>
          <a:off x="322108" y="1687169"/>
          <a:ext cx="8499783" cy="3383280"/>
        </p:xfrm>
        <a:graphic>
          <a:graphicData uri="http://schemas.openxmlformats.org/drawingml/2006/table">
            <a:tbl>
              <a:tblPr firstRow="1" bandRow="1">
                <a:tableStyleId>{21E4AEA4-8DFA-4A89-87EB-49C32662AFE0}</a:tableStyleId>
              </a:tblPr>
              <a:tblGrid>
                <a:gridCol w="2833261">
                  <a:extLst>
                    <a:ext uri="{9D8B030D-6E8A-4147-A177-3AD203B41FA5}">
                      <a16:colId xmlns:a16="http://schemas.microsoft.com/office/drawing/2014/main" val="1629237333"/>
                    </a:ext>
                  </a:extLst>
                </a:gridCol>
                <a:gridCol w="2833261">
                  <a:extLst>
                    <a:ext uri="{9D8B030D-6E8A-4147-A177-3AD203B41FA5}">
                      <a16:colId xmlns:a16="http://schemas.microsoft.com/office/drawing/2014/main" val="3876821333"/>
                    </a:ext>
                  </a:extLst>
                </a:gridCol>
                <a:gridCol w="2833261">
                  <a:extLst>
                    <a:ext uri="{9D8B030D-6E8A-4147-A177-3AD203B41FA5}">
                      <a16:colId xmlns:a16="http://schemas.microsoft.com/office/drawing/2014/main" val="486222002"/>
                    </a:ext>
                  </a:extLst>
                </a:gridCol>
              </a:tblGrid>
              <a:tr h="370840">
                <a:tc>
                  <a:txBody>
                    <a:bodyPr/>
                    <a:lstStyle/>
                    <a:p>
                      <a:r>
                        <a:rPr lang="es-ES" sz="1600" dirty="0"/>
                        <a:t>Problema</a:t>
                      </a:r>
                    </a:p>
                  </a:txBody>
                  <a:tcPr/>
                </a:tc>
                <a:tc>
                  <a:txBody>
                    <a:bodyPr/>
                    <a:lstStyle/>
                    <a:p>
                      <a:r>
                        <a:rPr lang="es-ES" sz="1600" dirty="0"/>
                        <a:t>Función de coste</a:t>
                      </a:r>
                    </a:p>
                  </a:txBody>
                  <a:tcPr/>
                </a:tc>
                <a:tc>
                  <a:txBody>
                    <a:bodyPr/>
                    <a:lstStyle/>
                    <a:p>
                      <a:r>
                        <a:rPr lang="es-ES" sz="1600" dirty="0"/>
                        <a:t>Función de activación de la ultima capa</a:t>
                      </a:r>
                    </a:p>
                  </a:txBody>
                  <a:tcPr/>
                </a:tc>
                <a:extLst>
                  <a:ext uri="{0D108BD9-81ED-4DB2-BD59-A6C34878D82A}">
                    <a16:rowId xmlns:a16="http://schemas.microsoft.com/office/drawing/2014/main" val="3005820239"/>
                  </a:ext>
                </a:extLst>
              </a:tr>
              <a:tr h="370840">
                <a:tc>
                  <a:txBody>
                    <a:bodyPr/>
                    <a:lstStyle/>
                    <a:p>
                      <a:r>
                        <a:rPr lang="es-ES" sz="1400" dirty="0"/>
                        <a:t>Regresión</a:t>
                      </a:r>
                    </a:p>
                    <a:p>
                      <a:endParaRPr lang="es-ES" sz="1400" dirty="0"/>
                    </a:p>
                    <a:p>
                      <a:endParaRPr lang="es-ES" sz="1400" dirty="0"/>
                    </a:p>
                  </a:txBody>
                  <a:tcPr/>
                </a:tc>
                <a:tc>
                  <a:txBody>
                    <a:bodyPr/>
                    <a:lstStyle/>
                    <a:p>
                      <a:r>
                        <a:rPr lang="es-ES" sz="1400" dirty="0"/>
                        <a:t>MSE</a:t>
                      </a:r>
                    </a:p>
                  </a:txBody>
                  <a:tcPr/>
                </a:tc>
                <a:tc>
                  <a:txBody>
                    <a:bodyPr/>
                    <a:lstStyle/>
                    <a:p>
                      <a:r>
                        <a:rPr lang="es-ES" sz="1400" dirty="0"/>
                        <a:t>Lineal (Y no escalado)</a:t>
                      </a:r>
                    </a:p>
                    <a:p>
                      <a:r>
                        <a:rPr lang="es-ES" sz="1400" dirty="0" err="1"/>
                        <a:t>Sigmoid</a:t>
                      </a:r>
                      <a:r>
                        <a:rPr lang="es-ES" sz="1400" dirty="0"/>
                        <a:t>, </a:t>
                      </a:r>
                      <a:r>
                        <a:rPr lang="es-ES" sz="1400" dirty="0" err="1"/>
                        <a:t>Tanh</a:t>
                      </a:r>
                      <a:r>
                        <a:rPr lang="es-ES" sz="1400" dirty="0"/>
                        <a:t>,..(Y escalado)</a:t>
                      </a:r>
                    </a:p>
                  </a:txBody>
                  <a:tcPr/>
                </a:tc>
                <a:extLst>
                  <a:ext uri="{0D108BD9-81ED-4DB2-BD59-A6C34878D82A}">
                    <a16:rowId xmlns:a16="http://schemas.microsoft.com/office/drawing/2014/main" val="417470041"/>
                  </a:ext>
                </a:extLst>
              </a:tr>
              <a:tr h="370840">
                <a:tc>
                  <a:txBody>
                    <a:bodyPr/>
                    <a:lstStyle/>
                    <a:p>
                      <a:r>
                        <a:rPr lang="es-ES" sz="1400" dirty="0"/>
                        <a:t>Clasificación-Multiclase (1/N)</a:t>
                      </a:r>
                    </a:p>
                    <a:p>
                      <a:endParaRPr lang="es-ES" sz="1400" dirty="0"/>
                    </a:p>
                  </a:txBody>
                  <a:tcPr/>
                </a:tc>
                <a:tc>
                  <a:txBody>
                    <a:bodyPr/>
                    <a:lstStyle/>
                    <a:p>
                      <a:r>
                        <a:rPr lang="es-ES" sz="1400" dirty="0" err="1"/>
                        <a:t>Categorical</a:t>
                      </a:r>
                      <a:r>
                        <a:rPr lang="es-ES" sz="1400" dirty="0"/>
                        <a:t> Cross </a:t>
                      </a:r>
                      <a:r>
                        <a:rPr lang="es-ES" sz="1400" dirty="0" err="1"/>
                        <a:t>Entropy</a:t>
                      </a:r>
                      <a:endParaRPr lang="es-E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dirty="0"/>
                        <a:t>Softmax  (Y one-</a:t>
                      </a:r>
                      <a:r>
                        <a:rPr lang="es-ES" sz="1400" dirty="0" err="1"/>
                        <a:t>hot</a:t>
                      </a:r>
                      <a:r>
                        <a:rPr lang="es-ES" sz="1400" dirty="0"/>
                        <a:t>-</a:t>
                      </a:r>
                      <a:r>
                        <a:rPr lang="es-ES" sz="1400" dirty="0" err="1"/>
                        <a:t>encoded</a:t>
                      </a:r>
                      <a:r>
                        <a:rPr lang="es-ES" sz="1400" dirty="0"/>
                        <a:t>)</a:t>
                      </a:r>
                    </a:p>
                    <a:p>
                      <a:endParaRPr lang="es-ES" sz="1400" dirty="0"/>
                    </a:p>
                  </a:txBody>
                  <a:tcPr/>
                </a:tc>
                <a:extLst>
                  <a:ext uri="{0D108BD9-81ED-4DB2-BD59-A6C34878D82A}">
                    <a16:rowId xmlns:a16="http://schemas.microsoft.com/office/drawing/2014/main" val="18037312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dirty="0"/>
                        <a:t>Clasificación-</a:t>
                      </a:r>
                      <a:r>
                        <a:rPr lang="es-ES" sz="1400" dirty="0" err="1"/>
                        <a:t>Multilabel</a:t>
                      </a:r>
                      <a:r>
                        <a:rPr lang="es-ES" sz="1400" dirty="0"/>
                        <a:t> (varios/N)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dirty="0" err="1"/>
                        <a:t>Binary</a:t>
                      </a:r>
                      <a:r>
                        <a:rPr lang="es-ES" sz="1400" dirty="0"/>
                        <a:t> Cross </a:t>
                      </a:r>
                      <a:r>
                        <a:rPr lang="es-ES" sz="1400" dirty="0" err="1"/>
                        <a:t>Entropy</a:t>
                      </a:r>
                      <a:endParaRPr lang="es-ES" sz="1400" dirty="0"/>
                    </a:p>
                    <a:p>
                      <a:endParaRPr lang="es-E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dirty="0" err="1"/>
                        <a:t>Sigmoid</a:t>
                      </a:r>
                      <a:r>
                        <a:rPr lang="es-ES" sz="1400" dirty="0"/>
                        <a:t>   (Y one-</a:t>
                      </a:r>
                      <a:r>
                        <a:rPr lang="es-ES" sz="1400" dirty="0" err="1"/>
                        <a:t>hot</a:t>
                      </a:r>
                      <a:r>
                        <a:rPr lang="es-ES" sz="1400" dirty="0"/>
                        <a:t>-</a:t>
                      </a:r>
                      <a:r>
                        <a:rPr lang="es-ES" sz="1400" dirty="0" err="1"/>
                        <a:t>encoded</a:t>
                      </a:r>
                      <a:r>
                        <a:rPr lang="es-ES" sz="1400" dirty="0"/>
                        <a:t>)</a:t>
                      </a:r>
                    </a:p>
                    <a:p>
                      <a:endParaRPr lang="es-ES" sz="1400" dirty="0"/>
                    </a:p>
                  </a:txBody>
                  <a:tcPr/>
                </a:tc>
                <a:extLst>
                  <a:ext uri="{0D108BD9-81ED-4DB2-BD59-A6C34878D82A}">
                    <a16:rowId xmlns:a16="http://schemas.microsoft.com/office/drawing/2014/main" val="13487850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dirty="0"/>
                        <a:t>Clasificación-Binaria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400" dirty="0"/>
                    </a:p>
                  </a:txBody>
                  <a:tcPr/>
                </a:tc>
                <a:tc>
                  <a:txBody>
                    <a:bodyPr/>
                    <a:lstStyle/>
                    <a:p>
                      <a:r>
                        <a:rPr lang="es-ES" sz="1400" dirty="0" err="1"/>
                        <a:t>Categorical</a:t>
                      </a:r>
                      <a:r>
                        <a:rPr lang="es-ES" sz="1400" dirty="0"/>
                        <a:t> Cross </a:t>
                      </a:r>
                      <a:r>
                        <a:rPr lang="es-ES" sz="1400" dirty="0" err="1"/>
                        <a:t>Entropy</a:t>
                      </a:r>
                      <a:endParaRPr lang="es-ES" sz="1400" dirty="0"/>
                    </a:p>
                  </a:txBody>
                  <a:tcPr/>
                </a:tc>
                <a:tc>
                  <a:txBody>
                    <a:bodyPr/>
                    <a:lstStyle/>
                    <a:p>
                      <a:r>
                        <a:rPr lang="es-ES" sz="1400" dirty="0"/>
                        <a:t>Softmax  (Y one-</a:t>
                      </a:r>
                      <a:r>
                        <a:rPr lang="es-ES" sz="1400" dirty="0" err="1"/>
                        <a:t>hot</a:t>
                      </a:r>
                      <a:r>
                        <a:rPr lang="es-ES" sz="1400" dirty="0"/>
                        <a:t>-</a:t>
                      </a:r>
                      <a:r>
                        <a:rPr lang="es-ES" sz="1400" dirty="0" err="1"/>
                        <a:t>encoded</a:t>
                      </a:r>
                      <a:r>
                        <a:rPr lang="es-ES" sz="1400" dirty="0"/>
                        <a:t>)</a:t>
                      </a:r>
                    </a:p>
                  </a:txBody>
                  <a:tcPr/>
                </a:tc>
                <a:extLst>
                  <a:ext uri="{0D108BD9-81ED-4DB2-BD59-A6C34878D82A}">
                    <a16:rowId xmlns:a16="http://schemas.microsoft.com/office/drawing/2014/main" val="15854751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dirty="0"/>
                        <a:t>Clasificación-Binaria</a:t>
                      </a:r>
                    </a:p>
                    <a:p>
                      <a:endParaRPr lang="es-E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dirty="0" err="1"/>
                        <a:t>Binary</a:t>
                      </a:r>
                      <a:r>
                        <a:rPr lang="es-ES" sz="1400" dirty="0"/>
                        <a:t> Cross </a:t>
                      </a:r>
                      <a:r>
                        <a:rPr lang="es-ES" sz="1400" dirty="0" err="1"/>
                        <a:t>Entropy</a:t>
                      </a:r>
                      <a:endParaRPr lang="es-ES" sz="1400" dirty="0"/>
                    </a:p>
                  </a:txBody>
                  <a:tcPr/>
                </a:tc>
                <a:tc>
                  <a:txBody>
                    <a:bodyPr/>
                    <a:lstStyle/>
                    <a:p>
                      <a:r>
                        <a:rPr lang="es-ES" sz="1400" dirty="0" err="1"/>
                        <a:t>Sigmoid</a:t>
                      </a:r>
                      <a:r>
                        <a:rPr lang="es-ES" sz="1400" dirty="0"/>
                        <a:t>   (Y 0/1)</a:t>
                      </a:r>
                    </a:p>
                  </a:txBody>
                  <a:tcPr/>
                </a:tc>
                <a:extLst>
                  <a:ext uri="{0D108BD9-81ED-4DB2-BD59-A6C34878D82A}">
                    <a16:rowId xmlns:a16="http://schemas.microsoft.com/office/drawing/2014/main" val="3129138234"/>
                  </a:ext>
                </a:extLst>
              </a:tr>
            </a:tbl>
          </a:graphicData>
        </a:graphic>
      </p:graphicFrame>
      <p:sp>
        <p:nvSpPr>
          <p:cNvPr id="3" name="CuadroTexto 2">
            <a:extLst>
              <a:ext uri="{FF2B5EF4-FFF2-40B4-BE49-F238E27FC236}">
                <a16:creationId xmlns:a16="http://schemas.microsoft.com/office/drawing/2014/main" id="{C3D619ED-0B8E-465C-82A5-8140F86E5BD2}"/>
              </a:ext>
            </a:extLst>
          </p:cNvPr>
          <p:cNvSpPr txBox="1"/>
          <p:nvPr/>
        </p:nvSpPr>
        <p:spPr>
          <a:xfrm>
            <a:off x="685800" y="762000"/>
            <a:ext cx="5237331" cy="646331"/>
          </a:xfrm>
          <a:prstGeom prst="rect">
            <a:avLst/>
          </a:prstGeom>
          <a:noFill/>
        </p:spPr>
        <p:txBody>
          <a:bodyPr wrap="none" rtlCol="0">
            <a:spAutoFit/>
          </a:bodyPr>
          <a:lstStyle/>
          <a:p>
            <a:r>
              <a:rPr lang="es-ES" dirty="0">
                <a:solidFill>
                  <a:schemeClr val="tx2"/>
                </a:solidFill>
              </a:rPr>
              <a:t>Reglas de uso de funciones de activación y coste</a:t>
            </a:r>
          </a:p>
          <a:p>
            <a:endParaRPr lang="es-ES" dirty="0"/>
          </a:p>
        </p:txBody>
      </p:sp>
    </p:spTree>
    <p:extLst>
      <p:ext uri="{BB962C8B-B14F-4D97-AF65-F5344CB8AC3E}">
        <p14:creationId xmlns:p14="http://schemas.microsoft.com/office/powerpoint/2010/main" val="2723298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7A57B987-9E6F-4854-AAA5-A96672B273C6}"/>
              </a:ext>
            </a:extLst>
          </p:cNvPr>
          <p:cNvSpPr>
            <a:spLocks noChangeArrowheads="1"/>
          </p:cNvSpPr>
          <p:nvPr/>
        </p:nvSpPr>
        <p:spPr bwMode="auto">
          <a:xfrm>
            <a:off x="0" y="0"/>
            <a:ext cx="9144000" cy="457200"/>
          </a:xfrm>
          <a:prstGeom prst="rect">
            <a:avLst/>
          </a:prstGeom>
          <a:solidFill>
            <a:schemeClr val="accent5"/>
          </a:solidFill>
          <a:ln>
            <a:noFill/>
          </a:ln>
          <a:effectLst/>
        </p:spPr>
        <p:txBody>
          <a:bodyPr anchor="ctr"/>
          <a:lstStyle/>
          <a:p>
            <a:pPr>
              <a:lnSpc>
                <a:spcPct val="90000"/>
              </a:lnSpc>
            </a:pPr>
            <a:r>
              <a:rPr lang="en-US" sz="2400" dirty="0">
                <a:solidFill>
                  <a:schemeClr val="tx2"/>
                </a:solidFill>
              </a:rPr>
              <a:t>Neural networks - </a:t>
            </a:r>
            <a:r>
              <a:rPr lang="en-US" sz="2400" dirty="0" err="1">
                <a:solidFill>
                  <a:schemeClr val="tx2"/>
                </a:solidFill>
              </a:rPr>
              <a:t>experimentación</a:t>
            </a:r>
            <a:endParaRPr lang="es-ES" altLang="es-ES_tradnl" sz="2400" dirty="0">
              <a:solidFill>
                <a:schemeClr val="tx2"/>
              </a:solidFill>
            </a:endParaRPr>
          </a:p>
        </p:txBody>
      </p:sp>
      <p:sp>
        <p:nvSpPr>
          <p:cNvPr id="6" name="Rectángulo 5">
            <a:extLst>
              <a:ext uri="{FF2B5EF4-FFF2-40B4-BE49-F238E27FC236}">
                <a16:creationId xmlns:a16="http://schemas.microsoft.com/office/drawing/2014/main" id="{8754ECED-AD2A-4216-ADAC-14B50BE00C9F}"/>
              </a:ext>
            </a:extLst>
          </p:cNvPr>
          <p:cNvSpPr/>
          <p:nvPr/>
        </p:nvSpPr>
        <p:spPr>
          <a:xfrm>
            <a:off x="2438400" y="680289"/>
            <a:ext cx="3583097" cy="341632"/>
          </a:xfrm>
          <a:prstGeom prst="rect">
            <a:avLst/>
          </a:prstGeom>
        </p:spPr>
        <p:txBody>
          <a:bodyPr wrap="none">
            <a:spAutoFit/>
          </a:bodyPr>
          <a:lstStyle/>
          <a:p>
            <a:pPr marL="0" indent="0">
              <a:lnSpc>
                <a:spcPct val="90000"/>
              </a:lnSpc>
              <a:buNone/>
            </a:pPr>
            <a:r>
              <a:rPr lang="es-ES" altLang="es-ES_tradnl" dirty="0">
                <a:hlinkClick r:id="rId2"/>
              </a:rPr>
              <a:t>https://playground.tensorflow.org</a:t>
            </a:r>
            <a:r>
              <a:rPr lang="es-ES" altLang="es-ES_tradnl" dirty="0"/>
              <a:t> </a:t>
            </a:r>
          </a:p>
        </p:txBody>
      </p:sp>
      <p:pic>
        <p:nvPicPr>
          <p:cNvPr id="2" name="Imagen 1">
            <a:extLst>
              <a:ext uri="{FF2B5EF4-FFF2-40B4-BE49-F238E27FC236}">
                <a16:creationId xmlns:a16="http://schemas.microsoft.com/office/drawing/2014/main" id="{C1D2A570-591B-427C-8AFE-5AD6445469F1}"/>
              </a:ext>
            </a:extLst>
          </p:cNvPr>
          <p:cNvPicPr>
            <a:picLocks noChangeAspect="1"/>
          </p:cNvPicPr>
          <p:nvPr/>
        </p:nvPicPr>
        <p:blipFill>
          <a:blip r:embed="rId3"/>
          <a:stretch>
            <a:fillRect/>
          </a:stretch>
        </p:blipFill>
        <p:spPr>
          <a:xfrm>
            <a:off x="685800" y="1219200"/>
            <a:ext cx="7239000" cy="3991970"/>
          </a:xfrm>
          <a:prstGeom prst="rect">
            <a:avLst/>
          </a:prstGeom>
        </p:spPr>
      </p:pic>
      <p:sp>
        <p:nvSpPr>
          <p:cNvPr id="3" name="Rectángulo 2">
            <a:extLst>
              <a:ext uri="{FF2B5EF4-FFF2-40B4-BE49-F238E27FC236}">
                <a16:creationId xmlns:a16="http://schemas.microsoft.com/office/drawing/2014/main" id="{C2196F29-E498-48D9-9320-437F80020024}"/>
              </a:ext>
            </a:extLst>
          </p:cNvPr>
          <p:cNvSpPr/>
          <p:nvPr/>
        </p:nvSpPr>
        <p:spPr>
          <a:xfrm>
            <a:off x="114330" y="6248400"/>
            <a:ext cx="8763000" cy="461665"/>
          </a:xfrm>
          <a:prstGeom prst="rect">
            <a:avLst/>
          </a:prstGeom>
        </p:spPr>
        <p:txBody>
          <a:bodyPr wrap="square">
            <a:spAutoFit/>
          </a:bodyPr>
          <a:lstStyle/>
          <a:p>
            <a:r>
              <a:rPr lang="es-ES" sz="1200" dirty="0">
                <a:hlinkClick r:id="rId4"/>
              </a:rPr>
              <a:t>https://engmrk.com/deep-learning-with-tensorflow-playground/?utm_campaign=News&amp;utm_medium=Community&amp;utm_source=DataCamp.com</a:t>
            </a:r>
            <a:r>
              <a:rPr lang="es-ES" sz="1200" dirty="0"/>
              <a:t> </a:t>
            </a:r>
          </a:p>
        </p:txBody>
      </p:sp>
      <p:sp>
        <p:nvSpPr>
          <p:cNvPr id="7" name="CuadroTexto 6">
            <a:extLst>
              <a:ext uri="{FF2B5EF4-FFF2-40B4-BE49-F238E27FC236}">
                <a16:creationId xmlns:a16="http://schemas.microsoft.com/office/drawing/2014/main" id="{B2E0ACB6-A321-451D-AF6C-7BC7DA416209}"/>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8" name="Grupo 7">
            <a:extLst>
              <a:ext uri="{FF2B5EF4-FFF2-40B4-BE49-F238E27FC236}">
                <a16:creationId xmlns:a16="http://schemas.microsoft.com/office/drawing/2014/main" id="{0135F930-1D44-44AB-88E3-E81E60A7C06B}"/>
              </a:ext>
            </a:extLst>
          </p:cNvPr>
          <p:cNvGrpSpPr/>
          <p:nvPr/>
        </p:nvGrpSpPr>
        <p:grpSpPr>
          <a:xfrm>
            <a:off x="7391400" y="202226"/>
            <a:ext cx="1200970" cy="712174"/>
            <a:chOff x="3657600" y="3799820"/>
            <a:chExt cx="2457765" cy="1600200"/>
          </a:xfrm>
        </p:grpSpPr>
        <p:pic>
          <p:nvPicPr>
            <p:cNvPr id="9" name="Picture 2" descr="Resultado de imagen de neural net">
              <a:extLst>
                <a:ext uri="{FF2B5EF4-FFF2-40B4-BE49-F238E27FC236}">
                  <a16:creationId xmlns:a16="http://schemas.microsoft.com/office/drawing/2014/main" id="{8B07B328-9E13-4925-98BD-39F81900A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5593951B-089C-4F3F-97F0-54325FC01A3F}"/>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872300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ángulo 34">
            <a:extLst>
              <a:ext uri="{FF2B5EF4-FFF2-40B4-BE49-F238E27FC236}">
                <a16:creationId xmlns:a16="http://schemas.microsoft.com/office/drawing/2014/main" id="{500A0710-8D6C-4235-A0EE-85050590741E}"/>
              </a:ext>
            </a:extLst>
          </p:cNvPr>
          <p:cNvSpPr/>
          <p:nvPr/>
        </p:nvSpPr>
        <p:spPr>
          <a:xfrm>
            <a:off x="5760096" y="3880004"/>
            <a:ext cx="2043123" cy="845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s-ES" sz="2400" dirty="0">
                <a:solidFill>
                  <a:schemeClr val="tx2"/>
                </a:solidFill>
              </a:rPr>
              <a:t>Machine learning</a:t>
            </a:r>
          </a:p>
        </p:txBody>
      </p:sp>
      <p:pic>
        <p:nvPicPr>
          <p:cNvPr id="5" name="Imagen 4" descr="Imagen que contiene objeto&#10;&#10;Descripción generada con confianza muy alta">
            <a:extLst>
              <a:ext uri="{FF2B5EF4-FFF2-40B4-BE49-F238E27FC236}">
                <a16:creationId xmlns:a16="http://schemas.microsoft.com/office/drawing/2014/main" id="{825581C3-DFBE-4E2D-B112-D8B62019D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0"/>
            <a:ext cx="762000" cy="762000"/>
          </a:xfrm>
          <a:prstGeom prst="rect">
            <a:avLst/>
          </a:prstGeom>
        </p:spPr>
      </p:pic>
      <p:sp>
        <p:nvSpPr>
          <p:cNvPr id="15" name="CuadroTexto 14">
            <a:extLst>
              <a:ext uri="{FF2B5EF4-FFF2-40B4-BE49-F238E27FC236}">
                <a16:creationId xmlns:a16="http://schemas.microsoft.com/office/drawing/2014/main" id="{202C4CAB-522E-485D-A55D-3B320C691819}"/>
              </a:ext>
            </a:extLst>
          </p:cNvPr>
          <p:cNvSpPr txBox="1"/>
          <p:nvPr/>
        </p:nvSpPr>
        <p:spPr>
          <a:xfrm>
            <a:off x="182156" y="753690"/>
            <a:ext cx="5493812" cy="461665"/>
          </a:xfrm>
          <a:prstGeom prst="rect">
            <a:avLst/>
          </a:prstGeom>
          <a:noFill/>
        </p:spPr>
        <p:txBody>
          <a:bodyPr wrap="none" rtlCol="0">
            <a:spAutoFit/>
          </a:bodyPr>
          <a:lstStyle/>
          <a:p>
            <a:r>
              <a:rPr lang="es-ES" sz="2400" b="1" dirty="0"/>
              <a:t>Aprendizaje supervisado </a:t>
            </a:r>
            <a:r>
              <a:rPr lang="es-ES" sz="2400" b="1" dirty="0">
                <a:sym typeface="Wingdings" panose="05000000000000000000" pitchFamily="2" charset="2"/>
              </a:rPr>
              <a:t></a:t>
            </a:r>
            <a:r>
              <a:rPr lang="es-ES" sz="2400" b="1" dirty="0"/>
              <a:t> Ejemplo</a:t>
            </a:r>
          </a:p>
        </p:txBody>
      </p:sp>
      <mc:AlternateContent xmlns:mc="http://schemas.openxmlformats.org/markup-compatibility/2006" xmlns:a14="http://schemas.microsoft.com/office/drawing/2010/main">
        <mc:Choice Requires="a14">
          <p:sp>
            <p:nvSpPr>
              <p:cNvPr id="3" name="CuadroTexto 2">
                <a:extLst>
                  <a:ext uri="{FF2B5EF4-FFF2-40B4-BE49-F238E27FC236}">
                    <a16:creationId xmlns:a16="http://schemas.microsoft.com/office/drawing/2014/main" id="{CA79FED9-FE17-4ADE-A597-D216743AB753}"/>
                  </a:ext>
                </a:extLst>
              </p:cNvPr>
              <p:cNvSpPr txBox="1"/>
              <p:nvPr/>
            </p:nvSpPr>
            <p:spPr>
              <a:xfrm>
                <a:off x="2071467" y="1838320"/>
                <a:ext cx="2957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𝑌</m:t>
                      </m:r>
                      <m:r>
                        <a:rPr lang="es-ES" sz="2400" b="0" i="1" smtClean="0">
                          <a:latin typeface="Cambria Math" panose="02040503050406030204" pitchFamily="18" charset="0"/>
                        </a:rPr>
                        <m:t>=</m:t>
                      </m:r>
                      <m:r>
                        <a:rPr lang="es-ES" sz="2400" b="0" i="1" smtClean="0">
                          <a:latin typeface="Cambria Math" panose="02040503050406030204" pitchFamily="18" charset="0"/>
                        </a:rPr>
                        <m:t>𝑎</m:t>
                      </m:r>
                      <m:r>
                        <a:rPr lang="es-ES" sz="2400" b="0" i="1" smtClean="0">
                          <a:latin typeface="Cambria Math" panose="02040503050406030204" pitchFamily="18" charset="0"/>
                        </a:rPr>
                        <m:t> </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𝑋</m:t>
                          </m:r>
                        </m:e>
                        <m:sub>
                          <m:r>
                            <a:rPr lang="es-ES" sz="2400" b="0" i="1" smtClean="0">
                              <a:latin typeface="Cambria Math" panose="02040503050406030204" pitchFamily="18" charset="0"/>
                            </a:rPr>
                            <m:t>1</m:t>
                          </m:r>
                        </m:sub>
                      </m:sSub>
                      <m:r>
                        <a:rPr lang="es-ES" sz="2400" b="0" i="1" smtClean="0">
                          <a:latin typeface="Cambria Math" panose="02040503050406030204" pitchFamily="18" charset="0"/>
                        </a:rPr>
                        <m:t>+</m:t>
                      </m:r>
                      <m:r>
                        <a:rPr lang="es-ES" sz="2400" b="0" i="1" smtClean="0">
                          <a:latin typeface="Cambria Math" panose="02040503050406030204" pitchFamily="18" charset="0"/>
                        </a:rPr>
                        <m:t>𝑏</m:t>
                      </m:r>
                      <m:sSub>
                        <m:sSubPr>
                          <m:ctrlPr>
                            <a:rPr lang="es-ES" sz="2400" i="1" smtClean="0">
                              <a:latin typeface="Cambria Math" panose="02040503050406030204" pitchFamily="18" charset="0"/>
                            </a:rPr>
                          </m:ctrlPr>
                        </m:sSubPr>
                        <m:e>
                          <m:r>
                            <a:rPr lang="es-ES" sz="2400" i="1">
                              <a:latin typeface="Cambria Math" panose="02040503050406030204" pitchFamily="18" charset="0"/>
                            </a:rPr>
                            <m:t>𝑋</m:t>
                          </m:r>
                        </m:e>
                        <m:sub>
                          <m:r>
                            <a:rPr lang="es-ES" sz="2400" b="0" i="1" smtClean="0">
                              <a:latin typeface="Cambria Math" panose="02040503050406030204" pitchFamily="18" charset="0"/>
                            </a:rPr>
                            <m:t>2</m:t>
                          </m:r>
                        </m:sub>
                      </m:sSub>
                      <m:r>
                        <a:rPr lang="es-ES" sz="2400" b="0" i="1" smtClean="0">
                          <a:latin typeface="Cambria Math" panose="02040503050406030204" pitchFamily="18" charset="0"/>
                        </a:rPr>
                        <m:t>+</m:t>
                      </m:r>
                      <m:r>
                        <a:rPr lang="es-ES" sz="2400" b="0" i="1" smtClean="0">
                          <a:latin typeface="Cambria Math" panose="02040503050406030204" pitchFamily="18" charset="0"/>
                        </a:rPr>
                        <m:t>𝑐</m:t>
                      </m:r>
                      <m:sSub>
                        <m:sSubPr>
                          <m:ctrlPr>
                            <a:rPr lang="es-ES" sz="2400" i="1">
                              <a:latin typeface="Cambria Math" panose="02040503050406030204" pitchFamily="18" charset="0"/>
                            </a:rPr>
                          </m:ctrlPr>
                        </m:sSubPr>
                        <m:e>
                          <m:r>
                            <a:rPr lang="es-ES" sz="2400" i="1">
                              <a:latin typeface="Cambria Math" panose="02040503050406030204" pitchFamily="18" charset="0"/>
                            </a:rPr>
                            <m:t>𝑋</m:t>
                          </m:r>
                        </m:e>
                        <m:sub>
                          <m:r>
                            <a:rPr lang="es-ES" sz="2400" b="0" i="1" smtClean="0">
                              <a:latin typeface="Cambria Math" panose="02040503050406030204" pitchFamily="18" charset="0"/>
                            </a:rPr>
                            <m:t>3</m:t>
                          </m:r>
                        </m:sub>
                      </m:sSub>
                    </m:oMath>
                  </m:oMathPara>
                </a14:m>
                <a:endParaRPr lang="es-ES" sz="2400" dirty="0"/>
              </a:p>
            </p:txBody>
          </p:sp>
        </mc:Choice>
        <mc:Fallback xmlns="">
          <p:sp>
            <p:nvSpPr>
              <p:cNvPr id="3" name="CuadroTexto 2">
                <a:extLst>
                  <a:ext uri="{FF2B5EF4-FFF2-40B4-BE49-F238E27FC236}">
                    <a16:creationId xmlns:a16="http://schemas.microsoft.com/office/drawing/2014/main" id="{CA79FED9-FE17-4ADE-A597-D216743AB753}"/>
                  </a:ext>
                </a:extLst>
              </p:cNvPr>
              <p:cNvSpPr txBox="1">
                <a:spLocks noRot="1" noChangeAspect="1" noMove="1" noResize="1" noEditPoints="1" noAdjustHandles="1" noChangeArrowheads="1" noChangeShapeType="1" noTextEdit="1"/>
              </p:cNvSpPr>
              <p:nvPr/>
            </p:nvSpPr>
            <p:spPr>
              <a:xfrm>
                <a:off x="2071467" y="1838320"/>
                <a:ext cx="2957733" cy="369332"/>
              </a:xfrm>
              <a:prstGeom prst="rect">
                <a:avLst/>
              </a:prstGeom>
              <a:blipFill>
                <a:blip r:embed="rId4"/>
                <a:stretch>
                  <a:fillRect l="-1856" r="-206" b="-18333"/>
                </a:stretch>
              </a:blipFill>
            </p:spPr>
            <p:txBody>
              <a:bodyPr/>
              <a:lstStyle/>
              <a:p>
                <a:r>
                  <a:rPr lang="es-ES">
                    <a:noFill/>
                  </a:rPr>
                  <a:t> </a:t>
                </a:r>
              </a:p>
            </p:txBody>
          </p:sp>
        </mc:Fallback>
      </mc:AlternateContent>
      <p:sp>
        <p:nvSpPr>
          <p:cNvPr id="7" name="CuadroTexto 6">
            <a:extLst>
              <a:ext uri="{FF2B5EF4-FFF2-40B4-BE49-F238E27FC236}">
                <a16:creationId xmlns:a16="http://schemas.microsoft.com/office/drawing/2014/main" id="{312E6A79-A228-4A79-8BE7-D24C868F4A0C}"/>
              </a:ext>
            </a:extLst>
          </p:cNvPr>
          <p:cNvSpPr txBox="1"/>
          <p:nvPr/>
        </p:nvSpPr>
        <p:spPr>
          <a:xfrm>
            <a:off x="5880562" y="1874930"/>
            <a:ext cx="1838965" cy="369332"/>
          </a:xfrm>
          <a:prstGeom prst="rect">
            <a:avLst/>
          </a:prstGeom>
          <a:noFill/>
        </p:spPr>
        <p:txBody>
          <a:bodyPr wrap="none" rtlCol="0">
            <a:spAutoFit/>
          </a:bodyPr>
          <a:lstStyle/>
          <a:p>
            <a:r>
              <a:rPr lang="es-ES" dirty="0"/>
              <a:t>Regresión lineal</a:t>
            </a:r>
          </a:p>
        </p:txBody>
      </p:sp>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601EDFA4-B319-4C56-A75D-FFA997E6C9A6}"/>
                  </a:ext>
                </a:extLst>
              </p:cNvPr>
              <p:cNvSpPr txBox="1"/>
              <p:nvPr/>
            </p:nvSpPr>
            <p:spPr>
              <a:xfrm>
                <a:off x="192243" y="1735722"/>
                <a:ext cx="11483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3200" b="0" i="1" smtClean="0">
                              <a:latin typeface="Cambria Math" panose="02040503050406030204" pitchFamily="18" charset="0"/>
                              <a:ea typeface="Cambria Math" panose="02040503050406030204" pitchFamily="18" charset="0"/>
                            </a:rPr>
                          </m:ctrlPr>
                        </m:sSubPr>
                        <m:e>
                          <m:r>
                            <a:rPr lang="es-ES" sz="3200" b="0" i="1" smtClean="0">
                              <a:latin typeface="Cambria Math" panose="02040503050406030204" pitchFamily="18" charset="0"/>
                              <a:ea typeface="Cambria Math" panose="02040503050406030204" pitchFamily="18" charset="0"/>
                            </a:rPr>
                            <m:t>𝐹</m:t>
                          </m:r>
                        </m:e>
                        <m:sub>
                          <m:r>
                            <a:rPr lang="es-ES" sz="3200" b="0" i="1" smtClean="0">
                              <a:latin typeface="Cambria Math" panose="02040503050406030204" pitchFamily="18" charset="0"/>
                              <a:ea typeface="Cambria Math" panose="02040503050406030204" pitchFamily="18" charset="0"/>
                            </a:rPr>
                            <m:t>𝜃</m:t>
                          </m:r>
                        </m:sub>
                      </m:sSub>
                      <m:r>
                        <a:rPr lang="es-ES" sz="3200" b="0" i="1" smtClean="0">
                          <a:latin typeface="Cambria Math" panose="02040503050406030204" pitchFamily="18" charset="0"/>
                          <a:ea typeface="Cambria Math" panose="02040503050406030204" pitchFamily="18" charset="0"/>
                        </a:rPr>
                        <m:t>(</m:t>
                      </m:r>
                      <m:r>
                        <a:rPr lang="es-ES" sz="3200" b="0" i="1" smtClean="0">
                          <a:latin typeface="Cambria Math" panose="02040503050406030204" pitchFamily="18" charset="0"/>
                          <a:ea typeface="Cambria Math" panose="02040503050406030204" pitchFamily="18" charset="0"/>
                        </a:rPr>
                        <m:t>𝑋</m:t>
                      </m:r>
                      <m:r>
                        <a:rPr lang="es-ES" sz="3200" b="0" i="1" smtClean="0">
                          <a:latin typeface="Cambria Math" panose="02040503050406030204" pitchFamily="18" charset="0"/>
                          <a:ea typeface="Cambria Math" panose="02040503050406030204" pitchFamily="18" charset="0"/>
                        </a:rPr>
                        <m:t>)</m:t>
                      </m:r>
                    </m:oMath>
                  </m:oMathPara>
                </a14:m>
                <a:endParaRPr lang="es-ES" sz="3200" dirty="0"/>
              </a:p>
            </p:txBody>
          </p:sp>
        </mc:Choice>
        <mc:Fallback xmlns="">
          <p:sp>
            <p:nvSpPr>
              <p:cNvPr id="26" name="CuadroTexto 25">
                <a:extLst>
                  <a:ext uri="{FF2B5EF4-FFF2-40B4-BE49-F238E27FC236}">
                    <a16:creationId xmlns:a16="http://schemas.microsoft.com/office/drawing/2014/main" id="{601EDFA4-B319-4C56-A75D-FFA997E6C9A6}"/>
                  </a:ext>
                </a:extLst>
              </p:cNvPr>
              <p:cNvSpPr txBox="1">
                <a:spLocks noRot="1" noChangeAspect="1" noMove="1" noResize="1" noEditPoints="1" noAdjustHandles="1" noChangeArrowheads="1" noChangeShapeType="1" noTextEdit="1"/>
              </p:cNvSpPr>
              <p:nvPr/>
            </p:nvSpPr>
            <p:spPr>
              <a:xfrm>
                <a:off x="192243" y="1735722"/>
                <a:ext cx="1148328" cy="492443"/>
              </a:xfrm>
              <a:prstGeom prst="rect">
                <a:avLst/>
              </a:prstGeom>
              <a:blipFill>
                <a:blip r:embed="rId5"/>
                <a:stretch>
                  <a:fillRect/>
                </a:stretch>
              </a:blipFill>
            </p:spPr>
            <p:txBody>
              <a:bodyPr/>
              <a:lstStyle/>
              <a:p>
                <a:r>
                  <a:rPr lang="es-ES">
                    <a:noFill/>
                  </a:rPr>
                  <a:t> </a:t>
                </a:r>
              </a:p>
            </p:txBody>
          </p:sp>
        </mc:Fallback>
      </mc:AlternateContent>
      <p:sp>
        <p:nvSpPr>
          <p:cNvPr id="8" name="Flecha: a la derecha 7">
            <a:extLst>
              <a:ext uri="{FF2B5EF4-FFF2-40B4-BE49-F238E27FC236}">
                <a16:creationId xmlns:a16="http://schemas.microsoft.com/office/drawing/2014/main" id="{C94E9011-5319-4079-B8C2-E0991C32CC2D}"/>
              </a:ext>
            </a:extLst>
          </p:cNvPr>
          <p:cNvSpPr/>
          <p:nvPr/>
        </p:nvSpPr>
        <p:spPr>
          <a:xfrm>
            <a:off x="1447800" y="1905000"/>
            <a:ext cx="381000"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11" name="Rectángulo 10">
                <a:extLst>
                  <a:ext uri="{FF2B5EF4-FFF2-40B4-BE49-F238E27FC236}">
                    <a16:creationId xmlns:a16="http://schemas.microsoft.com/office/drawing/2014/main" id="{14B5716E-2957-410C-A2D6-A70801248B77}"/>
                  </a:ext>
                </a:extLst>
              </p:cNvPr>
              <p:cNvSpPr/>
              <p:nvPr/>
            </p:nvSpPr>
            <p:spPr>
              <a:xfrm>
                <a:off x="569879" y="2895600"/>
                <a:ext cx="55496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sz="3200" b="1" i="1">
                          <a:latin typeface="Cambria Math" panose="02040503050406030204" pitchFamily="18" charset="0"/>
                          <a:ea typeface="Cambria Math" panose="02040503050406030204" pitchFamily="18" charset="0"/>
                        </a:rPr>
                        <m:t>𝜽</m:t>
                      </m:r>
                    </m:oMath>
                  </m:oMathPara>
                </a14:m>
                <a:endParaRPr lang="es-ES" sz="3200" dirty="0"/>
              </a:p>
            </p:txBody>
          </p:sp>
        </mc:Choice>
        <mc:Fallback xmlns="">
          <p:sp>
            <p:nvSpPr>
              <p:cNvPr id="11" name="Rectángulo 10">
                <a:extLst>
                  <a:ext uri="{FF2B5EF4-FFF2-40B4-BE49-F238E27FC236}">
                    <a16:creationId xmlns:a16="http://schemas.microsoft.com/office/drawing/2014/main" id="{14B5716E-2957-410C-A2D6-A70801248B77}"/>
                  </a:ext>
                </a:extLst>
              </p:cNvPr>
              <p:cNvSpPr>
                <a:spLocks noRot="1" noChangeAspect="1" noMove="1" noResize="1" noEditPoints="1" noAdjustHandles="1" noChangeArrowheads="1" noChangeShapeType="1" noTextEdit="1"/>
              </p:cNvSpPr>
              <p:nvPr/>
            </p:nvSpPr>
            <p:spPr>
              <a:xfrm>
                <a:off x="569879" y="2895600"/>
                <a:ext cx="554960" cy="584775"/>
              </a:xfrm>
              <a:prstGeom prst="rect">
                <a:avLst/>
              </a:prstGeom>
              <a:blipFill>
                <a:blip r:embed="rId6"/>
                <a:stretch>
                  <a:fillRect/>
                </a:stretch>
              </a:blipFill>
            </p:spPr>
            <p:txBody>
              <a:bodyPr/>
              <a:lstStyle/>
              <a:p>
                <a:r>
                  <a:rPr lang="es-ES">
                    <a:noFill/>
                  </a:rPr>
                  <a:t> </a:t>
                </a:r>
              </a:p>
            </p:txBody>
          </p:sp>
        </mc:Fallback>
      </mc:AlternateContent>
      <p:sp>
        <p:nvSpPr>
          <p:cNvPr id="27" name="Flecha: a la derecha 26">
            <a:extLst>
              <a:ext uri="{FF2B5EF4-FFF2-40B4-BE49-F238E27FC236}">
                <a16:creationId xmlns:a16="http://schemas.microsoft.com/office/drawing/2014/main" id="{EDD09705-BCD9-40E1-A904-67D7CE277FCE}"/>
              </a:ext>
            </a:extLst>
          </p:cNvPr>
          <p:cNvSpPr/>
          <p:nvPr/>
        </p:nvSpPr>
        <p:spPr>
          <a:xfrm>
            <a:off x="1447800" y="3049487"/>
            <a:ext cx="381000"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52C11F33-8F4C-4BFE-B3CF-E2AC5C593F51}"/>
              </a:ext>
            </a:extLst>
          </p:cNvPr>
          <p:cNvSpPr txBox="1"/>
          <p:nvPr/>
        </p:nvSpPr>
        <p:spPr>
          <a:xfrm>
            <a:off x="2209800" y="2981632"/>
            <a:ext cx="1191352" cy="461665"/>
          </a:xfrm>
          <a:prstGeom prst="rect">
            <a:avLst/>
          </a:prstGeom>
          <a:noFill/>
        </p:spPr>
        <p:txBody>
          <a:bodyPr wrap="none" rtlCol="0">
            <a:spAutoFit/>
          </a:bodyPr>
          <a:lstStyle/>
          <a:p>
            <a:r>
              <a:rPr lang="es-ES" sz="2400" dirty="0"/>
              <a:t>[a, b, c]</a:t>
            </a:r>
          </a:p>
        </p:txBody>
      </p:sp>
      <p:sp>
        <p:nvSpPr>
          <p:cNvPr id="14" name="CuadroTexto 13">
            <a:extLst>
              <a:ext uri="{FF2B5EF4-FFF2-40B4-BE49-F238E27FC236}">
                <a16:creationId xmlns:a16="http://schemas.microsoft.com/office/drawing/2014/main" id="{776E4E09-971D-4011-8850-C4DEEF82C3DC}"/>
              </a:ext>
            </a:extLst>
          </p:cNvPr>
          <p:cNvSpPr txBox="1"/>
          <p:nvPr/>
        </p:nvSpPr>
        <p:spPr>
          <a:xfrm>
            <a:off x="2322357" y="3998391"/>
            <a:ext cx="2554443" cy="646331"/>
          </a:xfrm>
          <a:prstGeom prst="rect">
            <a:avLst/>
          </a:prstGeom>
          <a:noFill/>
        </p:spPr>
        <p:txBody>
          <a:bodyPr wrap="square" rtlCol="0">
            <a:spAutoFit/>
          </a:bodyPr>
          <a:lstStyle/>
          <a:p>
            <a:r>
              <a:rPr lang="es-ES" dirty="0"/>
              <a:t>Minimización de la función de coste:</a:t>
            </a:r>
          </a:p>
        </p:txBody>
      </p:sp>
      <p:sp>
        <p:nvSpPr>
          <p:cNvPr id="28" name="CuadroTexto 27">
            <a:extLst>
              <a:ext uri="{FF2B5EF4-FFF2-40B4-BE49-F238E27FC236}">
                <a16:creationId xmlns:a16="http://schemas.microsoft.com/office/drawing/2014/main" id="{A633CFDD-5190-4899-BA06-ACCE4ADA895E}"/>
              </a:ext>
            </a:extLst>
          </p:cNvPr>
          <p:cNvSpPr txBox="1"/>
          <p:nvPr/>
        </p:nvSpPr>
        <p:spPr>
          <a:xfrm>
            <a:off x="192243" y="3894111"/>
            <a:ext cx="1524000" cy="646331"/>
          </a:xfrm>
          <a:prstGeom prst="rect">
            <a:avLst/>
          </a:prstGeom>
          <a:noFill/>
        </p:spPr>
        <p:txBody>
          <a:bodyPr wrap="square" rtlCol="0">
            <a:spAutoFit/>
          </a:bodyPr>
          <a:lstStyle/>
          <a:p>
            <a:r>
              <a:rPr lang="es-ES" dirty="0"/>
              <a:t>Algoritmo de aprendizaje</a:t>
            </a:r>
          </a:p>
        </p:txBody>
      </p:sp>
      <p:sp>
        <p:nvSpPr>
          <p:cNvPr id="29" name="Flecha: a la derecha 28">
            <a:extLst>
              <a:ext uri="{FF2B5EF4-FFF2-40B4-BE49-F238E27FC236}">
                <a16:creationId xmlns:a16="http://schemas.microsoft.com/office/drawing/2014/main" id="{72A35F96-F5B1-47EB-9D3C-F34F58E6980E}"/>
              </a:ext>
            </a:extLst>
          </p:cNvPr>
          <p:cNvSpPr/>
          <p:nvPr/>
        </p:nvSpPr>
        <p:spPr>
          <a:xfrm>
            <a:off x="1828800" y="4128696"/>
            <a:ext cx="381000"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mc:Choice xmlns:a14="http://schemas.microsoft.com/office/drawing/2010/main" Requires="a14">
          <p:sp>
            <p:nvSpPr>
              <p:cNvPr id="30" name="Rectángulo 29">
                <a:extLst>
                  <a:ext uri="{FF2B5EF4-FFF2-40B4-BE49-F238E27FC236}">
                    <a16:creationId xmlns:a16="http://schemas.microsoft.com/office/drawing/2014/main" id="{3BEAA7F9-3A6B-4AFF-9228-464032070E79}"/>
                  </a:ext>
                </a:extLst>
              </p:cNvPr>
              <p:cNvSpPr/>
              <p:nvPr/>
            </p:nvSpPr>
            <p:spPr>
              <a:xfrm>
                <a:off x="1517039" y="4759192"/>
                <a:ext cx="6956969"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𝐵𝑢𝑠𝑐𝑎𝑟</m:t>
                      </m:r>
                      <m:r>
                        <a:rPr lang="es-ES" i="1" smtClean="0">
                          <a:latin typeface="Cambria Math" panose="02040503050406030204" pitchFamily="18" charset="0"/>
                        </a:rPr>
                        <m:t> </m:t>
                      </m:r>
                      <m:r>
                        <a:rPr lang="es-ES" i="1" smtClean="0">
                          <a:latin typeface="Cambria Math" panose="02040503050406030204" pitchFamily="18" charset="0"/>
                        </a:rPr>
                        <m:t>𝑎</m:t>
                      </m:r>
                      <m:r>
                        <a:rPr lang="es-ES" i="1" smtClean="0">
                          <a:latin typeface="Cambria Math" panose="02040503050406030204" pitchFamily="18" charset="0"/>
                        </a:rPr>
                        <m:t>,</m:t>
                      </m:r>
                      <m:r>
                        <a:rPr lang="es-ES" i="1" smtClean="0">
                          <a:latin typeface="Cambria Math" panose="02040503050406030204" pitchFamily="18" charset="0"/>
                        </a:rPr>
                        <m:t>𝑏</m:t>
                      </m:r>
                      <m:r>
                        <a:rPr lang="es-ES" i="1" smtClean="0">
                          <a:latin typeface="Cambria Math" panose="02040503050406030204" pitchFamily="18" charset="0"/>
                        </a:rPr>
                        <m:t>, </m:t>
                      </m:r>
                      <m:r>
                        <a:rPr lang="es-ES" i="1" smtClean="0">
                          <a:latin typeface="Cambria Math" panose="02040503050406030204" pitchFamily="18" charset="0"/>
                        </a:rPr>
                        <m:t>𝑦</m:t>
                      </m:r>
                      <m:r>
                        <a:rPr lang="es-ES" i="1" smtClean="0">
                          <a:latin typeface="Cambria Math" panose="02040503050406030204" pitchFamily="18" charset="0"/>
                        </a:rPr>
                        <m:t> </m:t>
                      </m:r>
                      <m:r>
                        <a:rPr lang="es-ES" i="1" smtClean="0">
                          <a:latin typeface="Cambria Math" panose="02040503050406030204" pitchFamily="18" charset="0"/>
                        </a:rPr>
                        <m:t>𝑐</m:t>
                      </m:r>
                      <m:r>
                        <a:rPr lang="es-ES" i="1" smtClean="0">
                          <a:latin typeface="Cambria Math" panose="02040503050406030204" pitchFamily="18" charset="0"/>
                        </a:rPr>
                        <m:t> </m:t>
                      </m:r>
                      <m:r>
                        <a:rPr lang="es-ES" i="1" smtClean="0">
                          <a:latin typeface="Cambria Math" panose="02040503050406030204" pitchFamily="18" charset="0"/>
                        </a:rPr>
                        <m:t>𝑞𝑢𝑒</m:t>
                      </m:r>
                      <m:r>
                        <a:rPr lang="es-ES" i="1" smtClean="0">
                          <a:latin typeface="Cambria Math" panose="02040503050406030204" pitchFamily="18" charset="0"/>
                        </a:rPr>
                        <m:t> </m:t>
                      </m:r>
                      <m:r>
                        <a:rPr lang="es-ES" i="1" smtClean="0">
                          <a:latin typeface="Cambria Math" panose="02040503050406030204" pitchFamily="18" charset="0"/>
                        </a:rPr>
                        <m:t>𝑚𝑖𝑛𝑖𝑚𝑖𝑧𝑎𝑛</m:t>
                      </m:r>
                      <m:r>
                        <a:rPr lang="es-ES" i="1" smtClean="0">
                          <a:latin typeface="Cambria Math" panose="02040503050406030204" pitchFamily="18" charset="0"/>
                        </a:rPr>
                        <m:t>:  </m:t>
                      </m:r>
                      <m:f>
                        <m:fPr>
                          <m:ctrlPr>
                            <a:rPr lang="es-ES" i="1" smtClean="0">
                              <a:latin typeface="Cambria Math" panose="02040503050406030204" pitchFamily="18" charset="0"/>
                            </a:rPr>
                          </m:ctrlPr>
                        </m:fPr>
                        <m:num>
                          <m:r>
                            <a:rPr lang="es-ES" i="1">
                              <a:latin typeface="Cambria Math" panose="02040503050406030204" pitchFamily="18" charset="0"/>
                            </a:rPr>
                            <m:t>1</m:t>
                          </m:r>
                        </m:num>
                        <m:den>
                          <m:r>
                            <a:rPr lang="es-ES" i="1">
                              <a:latin typeface="Cambria Math" panose="02040503050406030204" pitchFamily="18" charset="0"/>
                            </a:rPr>
                            <m:t>𝑁</m:t>
                          </m:r>
                        </m:den>
                      </m:f>
                      <m:nary>
                        <m:naryPr>
                          <m:chr m:val="∑"/>
                          <m:ctrlPr>
                            <a:rPr lang="es-ES" i="1" smtClean="0">
                              <a:latin typeface="Cambria Math" panose="02040503050406030204" pitchFamily="18" charset="0"/>
                            </a:rPr>
                          </m:ctrlPr>
                        </m:naryPr>
                        <m:sub>
                          <m:r>
                            <m:rPr>
                              <m:brk m:alnAt="23"/>
                            </m:rPr>
                            <a:rPr lang="es-ES" b="0" i="1" smtClean="0">
                              <a:latin typeface="Cambria Math" panose="02040503050406030204" pitchFamily="18" charset="0"/>
                            </a:rPr>
                            <m:t>𝑖</m:t>
                          </m:r>
                          <m:r>
                            <a:rPr lang="es-ES" b="0" i="1" smtClean="0">
                              <a:latin typeface="Cambria Math" panose="02040503050406030204" pitchFamily="18" charset="0"/>
                            </a:rPr>
                            <m:t>=1</m:t>
                          </m:r>
                        </m:sub>
                        <m:sup>
                          <m:r>
                            <a:rPr lang="es-ES" b="0" i="1" smtClean="0">
                              <a:latin typeface="Cambria Math" panose="02040503050406030204" pitchFamily="18" charset="0"/>
                            </a:rPr>
                            <m:t>𝑁</m:t>
                          </m:r>
                        </m:sup>
                        <m:e>
                          <m:sSup>
                            <m:sSupPr>
                              <m:ctrlPr>
                                <a:rPr lang="es-ES" i="1" smtClean="0">
                                  <a:latin typeface="Cambria Math" panose="02040503050406030204" pitchFamily="18" charset="0"/>
                                </a:rPr>
                              </m:ctrlPr>
                            </m:sSupPr>
                            <m:e>
                              <m:d>
                                <m:dPr>
                                  <m:begChr m:val="["/>
                                  <m:endChr m:val="]"/>
                                  <m:ctrlPr>
                                    <a:rPr lang="es-ES" i="1" smtClean="0">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𝑌</m:t>
                                      </m:r>
                                    </m:e>
                                    <m:sub>
                                      <m:r>
                                        <a:rPr lang="es-ES" i="1">
                                          <a:latin typeface="Cambria Math" panose="02040503050406030204" pitchFamily="18" charset="0"/>
                                        </a:rPr>
                                        <m:t>𝑖</m:t>
                                      </m:r>
                                    </m:sub>
                                  </m:sSub>
                                  <m:r>
                                    <a:rPr lang="es-ES" b="0" i="1" smtClean="0">
                                      <a:latin typeface="Cambria Math" panose="02040503050406030204" pitchFamily="18" charset="0"/>
                                    </a:rPr>
                                    <m:t>−</m:t>
                                  </m:r>
                                  <m:d>
                                    <m:dPr>
                                      <m:ctrlPr>
                                        <a:rPr lang="es-ES" b="0" i="1" smtClean="0">
                                          <a:latin typeface="Cambria Math" panose="02040503050406030204" pitchFamily="18" charset="0"/>
                                        </a:rPr>
                                      </m:ctrlPr>
                                    </m:dPr>
                                    <m:e>
                                      <m:r>
                                        <a:rPr lang="es-ES" i="1">
                                          <a:latin typeface="Cambria Math" panose="02040503050406030204" pitchFamily="18" charset="0"/>
                                        </a:rPr>
                                        <m:t>𝑎</m:t>
                                      </m:r>
                                      <m:r>
                                        <a:rPr lang="es-ES" i="1">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1</m:t>
                                          </m:r>
                                          <m:r>
                                            <a:rPr lang="es-ES" b="0" i="1" smtClean="0">
                                              <a:latin typeface="Cambria Math" panose="02040503050406030204" pitchFamily="18" charset="0"/>
                                            </a:rPr>
                                            <m:t>𝑖</m:t>
                                          </m:r>
                                        </m:sub>
                                      </m:sSub>
                                      <m:r>
                                        <a:rPr lang="es-ES" i="1">
                                          <a:latin typeface="Cambria Math" panose="02040503050406030204" pitchFamily="18" charset="0"/>
                                        </a:rPr>
                                        <m:t>+</m:t>
                                      </m:r>
                                      <m:r>
                                        <a:rPr lang="es-ES" i="1">
                                          <a:latin typeface="Cambria Math" panose="02040503050406030204" pitchFamily="18" charset="0"/>
                                        </a:rPr>
                                        <m:t>𝑏</m:t>
                                      </m:r>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2</m:t>
                                          </m:r>
                                          <m:r>
                                            <a:rPr lang="es-ES" b="0" i="1" smtClean="0">
                                              <a:latin typeface="Cambria Math" panose="02040503050406030204" pitchFamily="18" charset="0"/>
                                            </a:rPr>
                                            <m:t>𝑖</m:t>
                                          </m:r>
                                        </m:sub>
                                      </m:sSub>
                                      <m:r>
                                        <a:rPr lang="es-ES" i="1">
                                          <a:latin typeface="Cambria Math" panose="02040503050406030204" pitchFamily="18" charset="0"/>
                                        </a:rPr>
                                        <m:t>+</m:t>
                                      </m:r>
                                      <m:r>
                                        <a:rPr lang="es-ES" i="1">
                                          <a:latin typeface="Cambria Math" panose="02040503050406030204" pitchFamily="18" charset="0"/>
                                        </a:rPr>
                                        <m:t>𝑐</m:t>
                                      </m:r>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3</m:t>
                                          </m:r>
                                          <m:r>
                                            <a:rPr lang="es-ES" b="0" i="1" smtClean="0">
                                              <a:latin typeface="Cambria Math" panose="02040503050406030204" pitchFamily="18" charset="0"/>
                                            </a:rPr>
                                            <m:t>𝑖</m:t>
                                          </m:r>
                                        </m:sub>
                                      </m:sSub>
                                    </m:e>
                                  </m:d>
                                </m:e>
                              </m:d>
                            </m:e>
                            <m:sup>
                              <m:r>
                                <a:rPr lang="es-ES" b="0" i="1" smtClean="0">
                                  <a:latin typeface="Cambria Math" panose="02040503050406030204" pitchFamily="18" charset="0"/>
                                </a:rPr>
                                <m:t>2</m:t>
                              </m:r>
                            </m:sup>
                          </m:sSup>
                          <m:r>
                            <a:rPr lang="es-ES" b="0" i="1" smtClean="0">
                              <a:latin typeface="Cambria Math" panose="02040503050406030204" pitchFamily="18" charset="0"/>
                            </a:rPr>
                            <m:t> </m:t>
                          </m:r>
                        </m:e>
                      </m:nary>
                    </m:oMath>
                  </m:oMathPara>
                </a14:m>
                <a:endParaRPr lang="es-ES" dirty="0"/>
              </a:p>
            </p:txBody>
          </p:sp>
        </mc:Choice>
        <mc:Fallback>
          <p:sp>
            <p:nvSpPr>
              <p:cNvPr id="30" name="Rectángulo 29">
                <a:extLst>
                  <a:ext uri="{FF2B5EF4-FFF2-40B4-BE49-F238E27FC236}">
                    <a16:creationId xmlns:a16="http://schemas.microsoft.com/office/drawing/2014/main" id="{3BEAA7F9-3A6B-4AFF-9228-464032070E79}"/>
                  </a:ext>
                </a:extLst>
              </p:cNvPr>
              <p:cNvSpPr>
                <a:spLocks noRot="1" noChangeAspect="1" noMove="1" noResize="1" noEditPoints="1" noAdjustHandles="1" noChangeArrowheads="1" noChangeShapeType="1" noTextEdit="1"/>
              </p:cNvSpPr>
              <p:nvPr/>
            </p:nvSpPr>
            <p:spPr>
              <a:xfrm>
                <a:off x="1517039" y="4759192"/>
                <a:ext cx="6956969" cy="871264"/>
              </a:xfrm>
              <a:prstGeom prst="rect">
                <a:avLst/>
              </a:prstGeom>
              <a:blipFill>
                <a:blip r:embed="rId7"/>
                <a:stretch>
                  <a:fillRect/>
                </a:stretch>
              </a:blipFill>
            </p:spPr>
            <p:txBody>
              <a:bodyPr/>
              <a:lstStyle/>
              <a:p>
                <a:r>
                  <a:rPr lang="es-ES">
                    <a:noFill/>
                  </a:rPr>
                  <a:t> </a:t>
                </a:r>
              </a:p>
            </p:txBody>
          </p:sp>
        </mc:Fallback>
      </mc:AlternateContent>
      <p:sp>
        <p:nvSpPr>
          <p:cNvPr id="31" name="Flecha: a la derecha 30">
            <a:extLst>
              <a:ext uri="{FF2B5EF4-FFF2-40B4-BE49-F238E27FC236}">
                <a16:creationId xmlns:a16="http://schemas.microsoft.com/office/drawing/2014/main" id="{196E910E-0358-4417-AAB4-E9DA31C7C620}"/>
              </a:ext>
            </a:extLst>
          </p:cNvPr>
          <p:cNvSpPr/>
          <p:nvPr/>
        </p:nvSpPr>
        <p:spPr>
          <a:xfrm rot="10800000">
            <a:off x="5181600" y="1905000"/>
            <a:ext cx="578496"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CuadroTexto 31">
            <a:extLst>
              <a:ext uri="{FF2B5EF4-FFF2-40B4-BE49-F238E27FC236}">
                <a16:creationId xmlns:a16="http://schemas.microsoft.com/office/drawing/2014/main" id="{225F32DA-37A3-4835-AC36-24B062585371}"/>
              </a:ext>
            </a:extLst>
          </p:cNvPr>
          <p:cNvSpPr txBox="1"/>
          <p:nvPr/>
        </p:nvSpPr>
        <p:spPr>
          <a:xfrm>
            <a:off x="2440876" y="5754170"/>
            <a:ext cx="4871847" cy="923330"/>
          </a:xfrm>
          <a:prstGeom prst="rect">
            <a:avLst/>
          </a:prstGeom>
          <a:noFill/>
        </p:spPr>
        <p:txBody>
          <a:bodyPr wrap="none" rtlCol="0">
            <a:spAutoFit/>
          </a:bodyPr>
          <a:lstStyle/>
          <a:p>
            <a:pPr marL="285750" indent="-285750">
              <a:buFont typeface="Arial" panose="020B0604020202020204" pitchFamily="34" charset="0"/>
              <a:buChar char="•"/>
            </a:pPr>
            <a:r>
              <a:rPr lang="es-ES" dirty="0"/>
              <a:t>Ecuaciones normales (Normal </a:t>
            </a:r>
            <a:r>
              <a:rPr lang="es-ES" dirty="0" err="1"/>
              <a:t>equations</a:t>
            </a:r>
            <a:r>
              <a:rPr lang="es-ES" dirty="0"/>
              <a:t>)</a:t>
            </a:r>
          </a:p>
          <a:p>
            <a:pPr marL="285750" indent="-285750">
              <a:buFont typeface="Arial" panose="020B0604020202020204" pitchFamily="34" charset="0"/>
              <a:buChar char="•"/>
            </a:pPr>
            <a:r>
              <a:rPr lang="es-ES" dirty="0"/>
              <a:t>Descenso del gradiente (Gradient Descent)</a:t>
            </a:r>
          </a:p>
          <a:p>
            <a:pPr marL="285750" indent="-285750">
              <a:buFont typeface="Arial" panose="020B0604020202020204" pitchFamily="34" charset="0"/>
              <a:buChar char="•"/>
            </a:pPr>
            <a:r>
              <a:rPr lang="es-ES" dirty="0"/>
              <a:t>Métodos bayesianos</a:t>
            </a:r>
          </a:p>
        </p:txBody>
      </p:sp>
      <mc:AlternateContent xmlns:mc="http://schemas.openxmlformats.org/markup-compatibility/2006" xmlns:a14="http://schemas.microsoft.com/office/drawing/2010/main">
        <mc:Choice Requires="a14">
          <p:sp>
            <p:nvSpPr>
              <p:cNvPr id="33" name="Rectángulo 32">
                <a:extLst>
                  <a:ext uri="{FF2B5EF4-FFF2-40B4-BE49-F238E27FC236}">
                    <a16:creationId xmlns:a16="http://schemas.microsoft.com/office/drawing/2014/main" id="{F808014E-2443-4451-92C5-AB631A175DAD}"/>
                  </a:ext>
                </a:extLst>
              </p:cNvPr>
              <p:cNvSpPr/>
              <p:nvPr/>
            </p:nvSpPr>
            <p:spPr>
              <a:xfrm>
                <a:off x="5760096" y="3880004"/>
                <a:ext cx="20431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b="1" i="1" smtClean="0">
                              <a:latin typeface="Cambria Math" panose="02040503050406030204" pitchFamily="18" charset="0"/>
                            </a:rPr>
                          </m:ctrlPr>
                        </m:sSubPr>
                        <m:e>
                          <m:r>
                            <a:rPr lang="es-ES" b="1" i="1">
                              <a:latin typeface="Cambria Math" panose="02040503050406030204" pitchFamily="18" charset="0"/>
                            </a:rPr>
                            <m:t>𝑿</m:t>
                          </m:r>
                        </m:e>
                        <m:sub>
                          <m:r>
                            <a:rPr lang="es-ES" b="1" i="1">
                              <a:latin typeface="Cambria Math" panose="02040503050406030204" pitchFamily="18" charset="0"/>
                            </a:rPr>
                            <m:t>𝒕𝒓𝒂𝒊𝒏</m:t>
                          </m:r>
                        </m:sub>
                      </m:sSub>
                      <m:r>
                        <a:rPr lang="es-ES" b="1" i="0"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1</m:t>
                          </m:r>
                          <m:r>
                            <a:rPr lang="es-ES" i="1">
                              <a:latin typeface="Cambria Math" panose="02040503050406030204" pitchFamily="18" charset="0"/>
                            </a:rPr>
                            <m:t>𝑖</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2</m:t>
                          </m:r>
                          <m:r>
                            <a:rPr lang="es-ES" i="1">
                              <a:latin typeface="Cambria Math" panose="02040503050406030204" pitchFamily="18" charset="0"/>
                            </a:rPr>
                            <m:t>𝑖</m:t>
                          </m:r>
                        </m:sub>
                      </m:sSub>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3</m:t>
                          </m:r>
                          <m:r>
                            <a:rPr lang="es-ES" i="1">
                              <a:latin typeface="Cambria Math" panose="02040503050406030204" pitchFamily="18" charset="0"/>
                            </a:rPr>
                            <m:t>𝑖</m:t>
                          </m:r>
                        </m:sub>
                      </m:sSub>
                    </m:oMath>
                  </m:oMathPara>
                </a14:m>
                <a:endParaRPr lang="es-ES" i="1" dirty="0">
                  <a:latin typeface="Cambria Math" panose="02040503050406030204" pitchFamily="18" charset="0"/>
                </a:endParaRPr>
              </a:p>
            </p:txBody>
          </p:sp>
        </mc:Choice>
        <mc:Fallback xmlns="">
          <p:sp>
            <p:nvSpPr>
              <p:cNvPr id="33" name="Rectángulo 32">
                <a:extLst>
                  <a:ext uri="{FF2B5EF4-FFF2-40B4-BE49-F238E27FC236}">
                    <a16:creationId xmlns:a16="http://schemas.microsoft.com/office/drawing/2014/main" id="{F808014E-2443-4451-92C5-AB631A175DAD}"/>
                  </a:ext>
                </a:extLst>
              </p:cNvPr>
              <p:cNvSpPr>
                <a:spLocks noRot="1" noChangeAspect="1" noMove="1" noResize="1" noEditPoints="1" noAdjustHandles="1" noChangeArrowheads="1" noChangeShapeType="1" noTextEdit="1"/>
              </p:cNvSpPr>
              <p:nvPr/>
            </p:nvSpPr>
            <p:spPr>
              <a:xfrm>
                <a:off x="5760096" y="3880004"/>
                <a:ext cx="2043123" cy="369332"/>
              </a:xfrm>
              <a:prstGeom prst="rect">
                <a:avLst/>
              </a:prstGeom>
              <a:blipFill>
                <a:blip r:embed="rId8"/>
                <a:stretch>
                  <a:fillRect b="-163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4" name="Rectángulo 33">
                <a:extLst>
                  <a:ext uri="{FF2B5EF4-FFF2-40B4-BE49-F238E27FC236}">
                    <a16:creationId xmlns:a16="http://schemas.microsoft.com/office/drawing/2014/main" id="{E1D92051-684B-4674-BA28-F8123927D9C5}"/>
                  </a:ext>
                </a:extLst>
              </p:cNvPr>
              <p:cNvSpPr/>
              <p:nvPr/>
            </p:nvSpPr>
            <p:spPr>
              <a:xfrm>
                <a:off x="5760096" y="4273040"/>
                <a:ext cx="1115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𝒀</m:t>
                          </m:r>
                        </m:e>
                        <m:sub>
                          <m:r>
                            <a:rPr lang="es-ES" b="1" i="1">
                              <a:latin typeface="Cambria Math" panose="02040503050406030204" pitchFamily="18" charset="0"/>
                            </a:rPr>
                            <m:t>𝒕𝒓𝒂𝒊𝒏</m:t>
                          </m:r>
                        </m:sub>
                      </m:sSub>
                      <m:r>
                        <a:rPr lang="es-ES" b="1" i="0" smtClean="0">
                          <a:latin typeface="Cambria Math" panose="02040503050406030204" pitchFamily="18" charset="0"/>
                        </a:rPr>
                        <m:t>:</m:t>
                      </m:r>
                      <m:sSub>
                        <m:sSubPr>
                          <m:ctrlPr>
                            <a:rPr lang="es-ES" i="1">
                              <a:latin typeface="Cambria Math" panose="02040503050406030204" pitchFamily="18" charset="0"/>
                            </a:rPr>
                          </m:ctrlPr>
                        </m:sSubPr>
                        <m:e>
                          <m:r>
                            <a:rPr lang="es-ES" b="0" i="1" smtClean="0">
                              <a:latin typeface="Cambria Math" panose="02040503050406030204" pitchFamily="18" charset="0"/>
                            </a:rPr>
                            <m:t> </m:t>
                          </m:r>
                          <m:r>
                            <a:rPr lang="es-ES" i="1">
                              <a:latin typeface="Cambria Math" panose="02040503050406030204" pitchFamily="18" charset="0"/>
                            </a:rPr>
                            <m:t>𝑌</m:t>
                          </m:r>
                        </m:e>
                        <m:sub>
                          <m:r>
                            <a:rPr lang="es-ES" i="1">
                              <a:latin typeface="Cambria Math" panose="02040503050406030204" pitchFamily="18" charset="0"/>
                            </a:rPr>
                            <m:t>𝑖</m:t>
                          </m:r>
                        </m:sub>
                      </m:sSub>
                    </m:oMath>
                  </m:oMathPara>
                </a14:m>
                <a:endParaRPr lang="es-ES" i="1" dirty="0">
                  <a:latin typeface="Cambria Math" panose="02040503050406030204" pitchFamily="18" charset="0"/>
                </a:endParaRPr>
              </a:p>
            </p:txBody>
          </p:sp>
        </mc:Choice>
        <mc:Fallback xmlns="">
          <p:sp>
            <p:nvSpPr>
              <p:cNvPr id="34" name="Rectángulo 33">
                <a:extLst>
                  <a:ext uri="{FF2B5EF4-FFF2-40B4-BE49-F238E27FC236}">
                    <a16:creationId xmlns:a16="http://schemas.microsoft.com/office/drawing/2014/main" id="{E1D92051-684B-4674-BA28-F8123927D9C5}"/>
                  </a:ext>
                </a:extLst>
              </p:cNvPr>
              <p:cNvSpPr>
                <a:spLocks noRot="1" noChangeAspect="1" noMove="1" noResize="1" noEditPoints="1" noAdjustHandles="1" noChangeArrowheads="1" noChangeShapeType="1" noTextEdit="1"/>
              </p:cNvSpPr>
              <p:nvPr/>
            </p:nvSpPr>
            <p:spPr>
              <a:xfrm>
                <a:off x="5760096" y="4273040"/>
                <a:ext cx="1115818" cy="369332"/>
              </a:xfrm>
              <a:prstGeom prst="rect">
                <a:avLst/>
              </a:prstGeom>
              <a:blipFill>
                <a:blip r:embed="rId9"/>
                <a:stretch>
                  <a:fillRect b="-1639"/>
                </a:stretch>
              </a:blipFill>
            </p:spPr>
            <p:txBody>
              <a:bodyPr/>
              <a:lstStyle/>
              <a:p>
                <a:r>
                  <a:rPr lang="es-ES">
                    <a:noFill/>
                  </a:rPr>
                  <a:t> </a:t>
                </a:r>
              </a:p>
            </p:txBody>
          </p:sp>
        </mc:Fallback>
      </mc:AlternateContent>
      <p:sp>
        <p:nvSpPr>
          <p:cNvPr id="21" name="CuadroTexto 20">
            <a:extLst>
              <a:ext uri="{FF2B5EF4-FFF2-40B4-BE49-F238E27FC236}">
                <a16:creationId xmlns:a16="http://schemas.microsoft.com/office/drawing/2014/main" id="{1DFABF0B-482D-4014-99FD-106694C25074}"/>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spTree>
    <p:extLst>
      <p:ext uri="{BB962C8B-B14F-4D97-AF65-F5344CB8AC3E}">
        <p14:creationId xmlns:p14="http://schemas.microsoft.com/office/powerpoint/2010/main" val="1496250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7A57B987-9E6F-4854-AAA5-A96672B273C6}"/>
              </a:ext>
            </a:extLst>
          </p:cNvPr>
          <p:cNvSpPr>
            <a:spLocks noChangeArrowheads="1"/>
          </p:cNvSpPr>
          <p:nvPr/>
        </p:nvSpPr>
        <p:spPr bwMode="auto">
          <a:xfrm>
            <a:off x="0" y="0"/>
            <a:ext cx="9144000" cy="457200"/>
          </a:xfrm>
          <a:prstGeom prst="rect">
            <a:avLst/>
          </a:prstGeom>
          <a:solidFill>
            <a:schemeClr val="accent5"/>
          </a:solidFill>
          <a:ln>
            <a:noFill/>
          </a:ln>
          <a:effectLst/>
        </p:spPr>
        <p:txBody>
          <a:bodyPr anchor="ctr"/>
          <a:lstStyle/>
          <a:p>
            <a:pPr>
              <a:lnSpc>
                <a:spcPct val="90000"/>
              </a:lnSpc>
            </a:pPr>
            <a:r>
              <a:rPr lang="en-US" sz="2400" dirty="0">
                <a:solidFill>
                  <a:schemeClr val="tx2"/>
                </a:solidFill>
              </a:rPr>
              <a:t>Neural networks - </a:t>
            </a:r>
            <a:r>
              <a:rPr lang="en-US" sz="2400" dirty="0" err="1">
                <a:solidFill>
                  <a:schemeClr val="tx2"/>
                </a:solidFill>
              </a:rPr>
              <a:t>experimentación</a:t>
            </a:r>
            <a:endParaRPr lang="es-ES" altLang="es-ES_tradnl" sz="2400" dirty="0">
              <a:solidFill>
                <a:schemeClr val="tx2"/>
              </a:solidFill>
            </a:endParaRPr>
          </a:p>
        </p:txBody>
      </p:sp>
      <p:sp>
        <p:nvSpPr>
          <p:cNvPr id="7" name="CuadroTexto 6">
            <a:extLst>
              <a:ext uri="{FF2B5EF4-FFF2-40B4-BE49-F238E27FC236}">
                <a16:creationId xmlns:a16="http://schemas.microsoft.com/office/drawing/2014/main" id="{B2E0ACB6-A321-451D-AF6C-7BC7DA416209}"/>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8" name="Grupo 7">
            <a:extLst>
              <a:ext uri="{FF2B5EF4-FFF2-40B4-BE49-F238E27FC236}">
                <a16:creationId xmlns:a16="http://schemas.microsoft.com/office/drawing/2014/main" id="{0135F930-1D44-44AB-88E3-E81E60A7C06B}"/>
              </a:ext>
            </a:extLst>
          </p:cNvPr>
          <p:cNvGrpSpPr/>
          <p:nvPr/>
        </p:nvGrpSpPr>
        <p:grpSpPr>
          <a:xfrm>
            <a:off x="7391400" y="202226"/>
            <a:ext cx="1200970" cy="712174"/>
            <a:chOff x="3657600" y="3799820"/>
            <a:chExt cx="2457765" cy="1600200"/>
          </a:xfrm>
        </p:grpSpPr>
        <p:pic>
          <p:nvPicPr>
            <p:cNvPr id="9" name="Picture 2" descr="Resultado de imagen de neural net">
              <a:extLst>
                <a:ext uri="{FF2B5EF4-FFF2-40B4-BE49-F238E27FC236}">
                  <a16:creationId xmlns:a16="http://schemas.microsoft.com/office/drawing/2014/main" id="{8B07B328-9E13-4925-98BD-39F81900AA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5593951B-089C-4F3F-97F0-54325FC01A3F}"/>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5" name="Imagen 4">
            <a:extLst>
              <a:ext uri="{FF2B5EF4-FFF2-40B4-BE49-F238E27FC236}">
                <a16:creationId xmlns:a16="http://schemas.microsoft.com/office/drawing/2014/main" id="{7DE62EA7-C007-4124-9A53-8FA485D8F330}"/>
              </a:ext>
            </a:extLst>
          </p:cNvPr>
          <p:cNvPicPr>
            <a:picLocks noChangeAspect="1"/>
          </p:cNvPicPr>
          <p:nvPr/>
        </p:nvPicPr>
        <p:blipFill>
          <a:blip r:embed="rId3"/>
          <a:stretch>
            <a:fillRect/>
          </a:stretch>
        </p:blipFill>
        <p:spPr>
          <a:xfrm>
            <a:off x="2743200" y="845187"/>
            <a:ext cx="3448050" cy="3590925"/>
          </a:xfrm>
          <a:prstGeom prst="rect">
            <a:avLst/>
          </a:prstGeom>
        </p:spPr>
      </p:pic>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38054AB7-DAEC-47E5-A21A-7FC5E0746C71}"/>
                  </a:ext>
                </a:extLst>
              </p:cNvPr>
              <p:cNvSpPr txBox="1"/>
              <p:nvPr/>
            </p:nvSpPr>
            <p:spPr>
              <a:xfrm>
                <a:off x="4180863" y="4436112"/>
                <a:ext cx="572721" cy="461665"/>
              </a:xfrm>
              <a:prstGeom prst="rect">
                <a:avLst/>
              </a:prstGeom>
              <a:noFill/>
            </p:spPr>
            <p:txBody>
              <a:bodyPr wrap="none" rtlCol="0">
                <a:spAutoFit/>
              </a:bodyPr>
              <a:lstStyle>
                <a:defPPr>
                  <a:defRPr lang="es-ES"/>
                </a:defPPr>
                <a:lvl1pPr>
                  <a:defRPr sz="240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a:latin typeface="Cambria Math" panose="02040503050406030204" pitchFamily="18" charset="0"/>
                            </a:rPr>
                            <m:t>𝑋</m:t>
                          </m:r>
                        </m:e>
                        <m:sub>
                          <m:r>
                            <a:rPr lang="es-ES">
                              <a:latin typeface="Cambria Math" panose="02040503050406030204" pitchFamily="18" charset="0"/>
                            </a:rPr>
                            <m:t>1</m:t>
                          </m:r>
                        </m:sub>
                      </m:sSub>
                    </m:oMath>
                  </m:oMathPara>
                </a14:m>
                <a:endParaRPr lang="es-ES" dirty="0"/>
              </a:p>
            </p:txBody>
          </p:sp>
        </mc:Choice>
        <mc:Fallback xmlns="">
          <p:sp>
            <p:nvSpPr>
              <p:cNvPr id="11" name="CuadroTexto 10">
                <a:extLst>
                  <a:ext uri="{FF2B5EF4-FFF2-40B4-BE49-F238E27FC236}">
                    <a16:creationId xmlns:a16="http://schemas.microsoft.com/office/drawing/2014/main" id="{38054AB7-DAEC-47E5-A21A-7FC5E0746C71}"/>
                  </a:ext>
                </a:extLst>
              </p:cNvPr>
              <p:cNvSpPr txBox="1">
                <a:spLocks noRot="1" noChangeAspect="1" noMove="1" noResize="1" noEditPoints="1" noAdjustHandles="1" noChangeArrowheads="1" noChangeShapeType="1" noTextEdit="1"/>
              </p:cNvSpPr>
              <p:nvPr/>
            </p:nvSpPr>
            <p:spPr>
              <a:xfrm>
                <a:off x="4180863" y="4436112"/>
                <a:ext cx="572721" cy="461665"/>
              </a:xfrm>
              <a:prstGeom prst="rect">
                <a:avLst/>
              </a:prstGeom>
              <a:blipFill>
                <a:blip r:embed="rId4"/>
                <a:stretch>
                  <a:fillRect b="-400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B4E287EA-A1CA-4051-AD13-7D2FD35916BC}"/>
                  </a:ext>
                </a:extLst>
              </p:cNvPr>
              <p:cNvSpPr txBox="1"/>
              <p:nvPr/>
            </p:nvSpPr>
            <p:spPr>
              <a:xfrm>
                <a:off x="6400800" y="2140587"/>
                <a:ext cx="59747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sz="2400" i="1" smtClean="0">
                              <a:latin typeface="Cambria Math" panose="02040503050406030204" pitchFamily="18" charset="0"/>
                            </a:rPr>
                          </m:ctrlPr>
                        </m:sSubPr>
                        <m:e>
                          <m:r>
                            <a:rPr lang="es-ES" sz="2400" b="0" i="1" smtClean="0">
                              <a:latin typeface="Cambria Math" panose="02040503050406030204" pitchFamily="18" charset="0"/>
                            </a:rPr>
                            <m:t>𝑋</m:t>
                          </m:r>
                        </m:e>
                        <m:sub>
                          <m:r>
                            <a:rPr lang="es-ES" sz="2400" b="0" i="1" smtClean="0">
                              <a:latin typeface="Cambria Math" panose="02040503050406030204" pitchFamily="18" charset="0"/>
                            </a:rPr>
                            <m:t>2</m:t>
                          </m:r>
                        </m:sub>
                      </m:sSub>
                    </m:oMath>
                  </m:oMathPara>
                </a14:m>
                <a:endParaRPr lang="es-ES" sz="2400" dirty="0"/>
              </a:p>
            </p:txBody>
          </p:sp>
        </mc:Choice>
        <mc:Fallback xmlns="">
          <p:sp>
            <p:nvSpPr>
              <p:cNvPr id="12" name="CuadroTexto 11">
                <a:extLst>
                  <a:ext uri="{FF2B5EF4-FFF2-40B4-BE49-F238E27FC236}">
                    <a16:creationId xmlns:a16="http://schemas.microsoft.com/office/drawing/2014/main" id="{B4E287EA-A1CA-4051-AD13-7D2FD35916BC}"/>
                  </a:ext>
                </a:extLst>
              </p:cNvPr>
              <p:cNvSpPr txBox="1">
                <a:spLocks noRot="1" noChangeAspect="1" noMove="1" noResize="1" noEditPoints="1" noAdjustHandles="1" noChangeArrowheads="1" noChangeShapeType="1" noTextEdit="1"/>
              </p:cNvSpPr>
              <p:nvPr/>
            </p:nvSpPr>
            <p:spPr>
              <a:xfrm>
                <a:off x="6400800" y="2140587"/>
                <a:ext cx="597471" cy="461665"/>
              </a:xfrm>
              <a:prstGeom prst="rect">
                <a:avLst/>
              </a:prstGeom>
              <a:blipFill>
                <a:blip r:embed="rId5"/>
                <a:stretch>
                  <a:fillRect b="-3947"/>
                </a:stretch>
              </a:blipFill>
            </p:spPr>
            <p:txBody>
              <a:bodyPr/>
              <a:lstStyle/>
              <a:p>
                <a:r>
                  <a:rPr lang="es-ES">
                    <a:noFill/>
                  </a:rPr>
                  <a:t> </a:t>
                </a:r>
              </a:p>
            </p:txBody>
          </p:sp>
        </mc:Fallback>
      </mc:AlternateContent>
      <p:cxnSp>
        <p:nvCxnSpPr>
          <p:cNvPr id="14" name="Conector recto 13">
            <a:extLst>
              <a:ext uri="{FF2B5EF4-FFF2-40B4-BE49-F238E27FC236}">
                <a16:creationId xmlns:a16="http://schemas.microsoft.com/office/drawing/2014/main" id="{96922993-0BC4-4083-97FC-BBD1A7316C45}"/>
              </a:ext>
            </a:extLst>
          </p:cNvPr>
          <p:cNvCxnSpPr>
            <a:cxnSpLocks/>
          </p:cNvCxnSpPr>
          <p:nvPr/>
        </p:nvCxnSpPr>
        <p:spPr>
          <a:xfrm>
            <a:off x="4876800" y="2521587"/>
            <a:ext cx="0" cy="1350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0C9AF274-F0D2-4C28-8BD3-2AD80E1E778C}"/>
              </a:ext>
            </a:extLst>
          </p:cNvPr>
          <p:cNvCxnSpPr/>
          <p:nvPr/>
        </p:nvCxnSpPr>
        <p:spPr>
          <a:xfrm>
            <a:off x="4876800" y="2521587"/>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C3A07C39-7A0B-4232-8A1D-9A78CDE9ACEA}"/>
                  </a:ext>
                </a:extLst>
              </p:cNvPr>
              <p:cNvSpPr txBox="1"/>
              <p:nvPr/>
            </p:nvSpPr>
            <p:spPr>
              <a:xfrm>
                <a:off x="251119" y="4989868"/>
                <a:ext cx="8432210" cy="1569660"/>
              </a:xfrm>
              <a:prstGeom prst="rect">
                <a:avLst/>
              </a:prstGeom>
              <a:noFill/>
            </p:spPr>
            <p:txBody>
              <a:bodyPr wrap="square" rtlCol="0">
                <a:spAutoFit/>
              </a:bodyPr>
              <a:lstStyle/>
              <a:p>
                <a:pPr marL="285750" indent="-285750">
                  <a:buFont typeface="Arial" panose="020B0604020202020204" pitchFamily="34" charset="0"/>
                  <a:buChar char="•"/>
                </a:pPr>
                <a:r>
                  <a:rPr lang="es-ES" sz="1600" dirty="0"/>
                  <a:t>Para realizar la predicción utiliza como características las coordenadas X, Y (</a:t>
                </a:r>
                <a14:m>
                  <m:oMath xmlns:m="http://schemas.openxmlformats.org/officeDocument/2006/math">
                    <m:sSub>
                      <m:sSubPr>
                        <m:ctrlPr>
                          <a:rPr lang="es-ES" sz="1600" i="1">
                            <a:latin typeface="Cambria Math" panose="02040503050406030204" pitchFamily="18" charset="0"/>
                          </a:rPr>
                        </m:ctrlPr>
                      </m:sSubPr>
                      <m:e>
                        <m:r>
                          <a:rPr lang="es-ES" sz="1600">
                            <a:latin typeface="Cambria Math" panose="02040503050406030204" pitchFamily="18" charset="0"/>
                          </a:rPr>
                          <m:t>𝑋</m:t>
                        </m:r>
                      </m:e>
                      <m:sub>
                        <m:r>
                          <a:rPr lang="es-ES" sz="1600">
                            <a:latin typeface="Cambria Math" panose="02040503050406030204" pitchFamily="18" charset="0"/>
                          </a:rPr>
                          <m:t>1</m:t>
                        </m:r>
                      </m:sub>
                    </m:sSub>
                  </m:oMath>
                </a14:m>
                <a:r>
                  <a:rPr lang="es-ES" sz="1600" dirty="0"/>
                  <a:t>, </a:t>
                </a:r>
                <a14:m>
                  <m:oMath xmlns:m="http://schemas.openxmlformats.org/officeDocument/2006/math">
                    <m:sSub>
                      <m:sSubPr>
                        <m:ctrlPr>
                          <a:rPr lang="es-ES" sz="1600" i="1">
                            <a:latin typeface="Cambria Math" panose="02040503050406030204" pitchFamily="18" charset="0"/>
                          </a:rPr>
                        </m:ctrlPr>
                      </m:sSubPr>
                      <m:e>
                        <m:r>
                          <a:rPr lang="es-ES" sz="1600">
                            <a:latin typeface="Cambria Math" panose="02040503050406030204" pitchFamily="18" charset="0"/>
                          </a:rPr>
                          <m:t>𝑋</m:t>
                        </m:r>
                      </m:e>
                      <m:sub>
                        <m:r>
                          <a:rPr lang="es-ES" sz="1600" b="0" i="0" smtClean="0">
                            <a:latin typeface="Cambria Math" panose="02040503050406030204" pitchFamily="18" charset="0"/>
                          </a:rPr>
                          <m:t>2</m:t>
                        </m:r>
                      </m:sub>
                    </m:sSub>
                  </m:oMath>
                </a14:m>
                <a:r>
                  <a:rPr lang="es-ES" sz="1600" dirty="0"/>
                  <a:t>) del punto, sus potencias al cuadrado y su producto.</a:t>
                </a:r>
              </a:p>
              <a:p>
                <a:pPr marL="285750" indent="-285750">
                  <a:buFont typeface="Arial" panose="020B0604020202020204" pitchFamily="34" charset="0"/>
                  <a:buChar char="•"/>
                </a:pPr>
                <a:endParaRPr lang="es-ES" sz="1600" dirty="0"/>
              </a:p>
              <a:p>
                <a:pPr marL="285750" indent="-285750">
                  <a:buFont typeface="Arial" panose="020B0604020202020204" pitchFamily="34" charset="0"/>
                  <a:buChar char="•"/>
                </a:pPr>
                <a:r>
                  <a:rPr lang="es-ES" sz="1600" dirty="0"/>
                  <a:t>La caja cuadrada que hay en cada nodo representa, para cada punto de la caja, que valor tomaría esa salida si eligiéramos como características los valores X, Y de ese punto.</a:t>
                </a:r>
              </a:p>
            </p:txBody>
          </p:sp>
        </mc:Choice>
        <mc:Fallback xmlns="">
          <p:sp>
            <p:nvSpPr>
              <p:cNvPr id="21" name="CuadroTexto 20">
                <a:extLst>
                  <a:ext uri="{FF2B5EF4-FFF2-40B4-BE49-F238E27FC236}">
                    <a16:creationId xmlns:a16="http://schemas.microsoft.com/office/drawing/2014/main" id="{C3A07C39-7A0B-4232-8A1D-9A78CDE9ACEA}"/>
                  </a:ext>
                </a:extLst>
              </p:cNvPr>
              <p:cNvSpPr txBox="1">
                <a:spLocks noRot="1" noChangeAspect="1" noMove="1" noResize="1" noEditPoints="1" noAdjustHandles="1" noChangeArrowheads="1" noChangeShapeType="1" noTextEdit="1"/>
              </p:cNvSpPr>
              <p:nvPr/>
            </p:nvSpPr>
            <p:spPr>
              <a:xfrm>
                <a:off x="251119" y="4989868"/>
                <a:ext cx="8432210" cy="1569660"/>
              </a:xfrm>
              <a:prstGeom prst="rect">
                <a:avLst/>
              </a:prstGeom>
              <a:blipFill>
                <a:blip r:embed="rId6"/>
                <a:stretch>
                  <a:fillRect l="-289" t="-1167" r="-289" b="-4280"/>
                </a:stretch>
              </a:blipFill>
            </p:spPr>
            <p:txBody>
              <a:bodyPr/>
              <a:lstStyle/>
              <a:p>
                <a:r>
                  <a:rPr lang="es-ES">
                    <a:noFill/>
                  </a:rPr>
                  <a:t> </a:t>
                </a:r>
              </a:p>
            </p:txBody>
          </p:sp>
        </mc:Fallback>
      </mc:AlternateContent>
    </p:spTree>
    <p:extLst>
      <p:ext uri="{BB962C8B-B14F-4D97-AF65-F5344CB8AC3E}">
        <p14:creationId xmlns:p14="http://schemas.microsoft.com/office/powerpoint/2010/main" val="3604196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7A57B987-9E6F-4854-AAA5-A96672B273C6}"/>
              </a:ext>
            </a:extLst>
          </p:cNvPr>
          <p:cNvSpPr>
            <a:spLocks noChangeArrowheads="1"/>
          </p:cNvSpPr>
          <p:nvPr/>
        </p:nvSpPr>
        <p:spPr bwMode="auto">
          <a:xfrm>
            <a:off x="0" y="0"/>
            <a:ext cx="9144000" cy="457200"/>
          </a:xfrm>
          <a:prstGeom prst="rect">
            <a:avLst/>
          </a:prstGeom>
          <a:solidFill>
            <a:schemeClr val="accent5"/>
          </a:solidFill>
          <a:ln>
            <a:noFill/>
          </a:ln>
          <a:effectLst/>
        </p:spPr>
        <p:txBody>
          <a:bodyPr anchor="ctr"/>
          <a:lstStyle/>
          <a:p>
            <a:pPr>
              <a:lnSpc>
                <a:spcPct val="90000"/>
              </a:lnSpc>
            </a:pPr>
            <a:r>
              <a:rPr lang="en-US" sz="2400" dirty="0">
                <a:solidFill>
                  <a:schemeClr val="tx2"/>
                </a:solidFill>
              </a:rPr>
              <a:t>Neural networks - </a:t>
            </a:r>
            <a:r>
              <a:rPr lang="en-US" sz="2400" dirty="0" err="1">
                <a:solidFill>
                  <a:schemeClr val="tx2"/>
                </a:solidFill>
              </a:rPr>
              <a:t>experimentación</a:t>
            </a:r>
            <a:endParaRPr lang="es-ES" altLang="es-ES_tradnl" sz="2400" dirty="0">
              <a:solidFill>
                <a:schemeClr val="tx2"/>
              </a:solidFill>
            </a:endParaRPr>
          </a:p>
        </p:txBody>
      </p:sp>
      <p:pic>
        <p:nvPicPr>
          <p:cNvPr id="5" name="Imagen 4">
            <a:extLst>
              <a:ext uri="{FF2B5EF4-FFF2-40B4-BE49-F238E27FC236}">
                <a16:creationId xmlns:a16="http://schemas.microsoft.com/office/drawing/2014/main" id="{669C2D5D-79FD-4B06-9ABA-764643B82244}"/>
              </a:ext>
            </a:extLst>
          </p:cNvPr>
          <p:cNvPicPr>
            <a:picLocks noChangeAspect="1"/>
          </p:cNvPicPr>
          <p:nvPr/>
        </p:nvPicPr>
        <p:blipFill>
          <a:blip r:embed="rId2"/>
          <a:stretch>
            <a:fillRect/>
          </a:stretch>
        </p:blipFill>
        <p:spPr>
          <a:xfrm>
            <a:off x="533400" y="3648470"/>
            <a:ext cx="5662127" cy="2862125"/>
          </a:xfrm>
          <a:prstGeom prst="rect">
            <a:avLst/>
          </a:prstGeom>
        </p:spPr>
      </p:pic>
      <p:pic>
        <p:nvPicPr>
          <p:cNvPr id="7" name="Imagen 6">
            <a:extLst>
              <a:ext uri="{FF2B5EF4-FFF2-40B4-BE49-F238E27FC236}">
                <a16:creationId xmlns:a16="http://schemas.microsoft.com/office/drawing/2014/main" id="{AE605929-6BF6-4B57-ACAE-E71168264B50}"/>
              </a:ext>
            </a:extLst>
          </p:cNvPr>
          <p:cNvPicPr>
            <a:picLocks noChangeAspect="1"/>
          </p:cNvPicPr>
          <p:nvPr/>
        </p:nvPicPr>
        <p:blipFill>
          <a:blip r:embed="rId3"/>
          <a:stretch>
            <a:fillRect/>
          </a:stretch>
        </p:blipFill>
        <p:spPr>
          <a:xfrm>
            <a:off x="533400" y="628833"/>
            <a:ext cx="5410200" cy="2800167"/>
          </a:xfrm>
          <a:prstGeom prst="rect">
            <a:avLst/>
          </a:prstGeom>
        </p:spPr>
      </p:pic>
      <p:sp>
        <p:nvSpPr>
          <p:cNvPr id="8" name="CuadroTexto 7">
            <a:extLst>
              <a:ext uri="{FF2B5EF4-FFF2-40B4-BE49-F238E27FC236}">
                <a16:creationId xmlns:a16="http://schemas.microsoft.com/office/drawing/2014/main" id="{9903C627-CC2A-4505-968D-78F9FCE28E15}"/>
              </a:ext>
            </a:extLst>
          </p:cNvPr>
          <p:cNvSpPr txBox="1"/>
          <p:nvPr/>
        </p:nvSpPr>
        <p:spPr>
          <a:xfrm>
            <a:off x="6441332" y="2551837"/>
            <a:ext cx="2667000" cy="1754326"/>
          </a:xfrm>
          <a:prstGeom prst="rect">
            <a:avLst/>
          </a:prstGeom>
          <a:noFill/>
        </p:spPr>
        <p:txBody>
          <a:bodyPr wrap="square" rtlCol="0">
            <a:spAutoFit/>
          </a:bodyPr>
          <a:lstStyle/>
          <a:p>
            <a:r>
              <a:rPr lang="es-ES" dirty="0"/>
              <a:t>Importancia de la función de activación, en un caso el entrenamiento converge y en el otro no se produce</a:t>
            </a:r>
          </a:p>
        </p:txBody>
      </p:sp>
      <p:sp>
        <p:nvSpPr>
          <p:cNvPr id="6" name="CuadroTexto 5">
            <a:extLst>
              <a:ext uri="{FF2B5EF4-FFF2-40B4-BE49-F238E27FC236}">
                <a16:creationId xmlns:a16="http://schemas.microsoft.com/office/drawing/2014/main" id="{D392AD27-A68A-4A44-8BED-CC48E2CB34CC}"/>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9" name="Grupo 8">
            <a:extLst>
              <a:ext uri="{FF2B5EF4-FFF2-40B4-BE49-F238E27FC236}">
                <a16:creationId xmlns:a16="http://schemas.microsoft.com/office/drawing/2014/main" id="{81E8E66E-F9C0-4273-9728-12B534D23913}"/>
              </a:ext>
            </a:extLst>
          </p:cNvPr>
          <p:cNvGrpSpPr/>
          <p:nvPr/>
        </p:nvGrpSpPr>
        <p:grpSpPr>
          <a:xfrm>
            <a:off x="7391400" y="202226"/>
            <a:ext cx="1200970" cy="712174"/>
            <a:chOff x="3657600" y="3799820"/>
            <a:chExt cx="2457765" cy="1600200"/>
          </a:xfrm>
        </p:grpSpPr>
        <p:pic>
          <p:nvPicPr>
            <p:cNvPr id="10" name="Picture 2" descr="Resultado de imagen de neural net">
              <a:extLst>
                <a:ext uri="{FF2B5EF4-FFF2-40B4-BE49-F238E27FC236}">
                  <a16:creationId xmlns:a16="http://schemas.microsoft.com/office/drawing/2014/main" id="{2ADD4E49-8D99-4075-A012-F5D9459CD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D5D67746-C27C-460E-A388-3A3017A08582}"/>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174619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7A57B987-9E6F-4854-AAA5-A96672B273C6}"/>
              </a:ext>
            </a:extLst>
          </p:cNvPr>
          <p:cNvSpPr>
            <a:spLocks noChangeArrowheads="1"/>
          </p:cNvSpPr>
          <p:nvPr/>
        </p:nvSpPr>
        <p:spPr bwMode="auto">
          <a:xfrm>
            <a:off x="0" y="0"/>
            <a:ext cx="9144000" cy="457200"/>
          </a:xfrm>
          <a:prstGeom prst="rect">
            <a:avLst/>
          </a:prstGeom>
          <a:solidFill>
            <a:schemeClr val="accent5"/>
          </a:solidFill>
          <a:ln>
            <a:noFill/>
          </a:ln>
          <a:effectLst/>
        </p:spPr>
        <p:txBody>
          <a:bodyPr anchor="ctr"/>
          <a:lstStyle/>
          <a:p>
            <a:pPr>
              <a:lnSpc>
                <a:spcPct val="90000"/>
              </a:lnSpc>
            </a:pPr>
            <a:r>
              <a:rPr lang="en-US" sz="2400" dirty="0">
                <a:solidFill>
                  <a:schemeClr val="tx2"/>
                </a:solidFill>
              </a:rPr>
              <a:t>Neural networks - </a:t>
            </a:r>
            <a:r>
              <a:rPr lang="en-US" sz="2400" dirty="0" err="1">
                <a:solidFill>
                  <a:schemeClr val="tx2"/>
                </a:solidFill>
              </a:rPr>
              <a:t>experimentación</a:t>
            </a:r>
            <a:endParaRPr lang="es-ES" altLang="es-ES_tradnl" sz="2400" dirty="0">
              <a:solidFill>
                <a:schemeClr val="tx2"/>
              </a:solidFill>
            </a:endParaRPr>
          </a:p>
        </p:txBody>
      </p:sp>
      <p:pic>
        <p:nvPicPr>
          <p:cNvPr id="2" name="Imagen 1">
            <a:extLst>
              <a:ext uri="{FF2B5EF4-FFF2-40B4-BE49-F238E27FC236}">
                <a16:creationId xmlns:a16="http://schemas.microsoft.com/office/drawing/2014/main" id="{11C24230-FD1D-4584-88BE-9A6BB513A7EA}"/>
              </a:ext>
            </a:extLst>
          </p:cNvPr>
          <p:cNvPicPr>
            <a:picLocks noChangeAspect="1"/>
          </p:cNvPicPr>
          <p:nvPr/>
        </p:nvPicPr>
        <p:blipFill>
          <a:blip r:embed="rId2"/>
          <a:stretch>
            <a:fillRect/>
          </a:stretch>
        </p:blipFill>
        <p:spPr>
          <a:xfrm>
            <a:off x="304800" y="609600"/>
            <a:ext cx="5904259" cy="3039303"/>
          </a:xfrm>
          <a:prstGeom prst="rect">
            <a:avLst/>
          </a:prstGeom>
        </p:spPr>
      </p:pic>
      <p:pic>
        <p:nvPicPr>
          <p:cNvPr id="3" name="Imagen 2">
            <a:extLst>
              <a:ext uri="{FF2B5EF4-FFF2-40B4-BE49-F238E27FC236}">
                <a16:creationId xmlns:a16="http://schemas.microsoft.com/office/drawing/2014/main" id="{AB34B097-502E-440B-9A7D-BCFD27494855}"/>
              </a:ext>
            </a:extLst>
          </p:cNvPr>
          <p:cNvPicPr>
            <a:picLocks noChangeAspect="1"/>
          </p:cNvPicPr>
          <p:nvPr/>
        </p:nvPicPr>
        <p:blipFill>
          <a:blip r:embed="rId3"/>
          <a:stretch>
            <a:fillRect/>
          </a:stretch>
        </p:blipFill>
        <p:spPr>
          <a:xfrm>
            <a:off x="353222" y="3648903"/>
            <a:ext cx="5807413" cy="3039744"/>
          </a:xfrm>
          <a:prstGeom prst="rect">
            <a:avLst/>
          </a:prstGeom>
        </p:spPr>
      </p:pic>
      <p:sp>
        <p:nvSpPr>
          <p:cNvPr id="6" name="CuadroTexto 5">
            <a:extLst>
              <a:ext uri="{FF2B5EF4-FFF2-40B4-BE49-F238E27FC236}">
                <a16:creationId xmlns:a16="http://schemas.microsoft.com/office/drawing/2014/main" id="{12AB0E33-10AB-4C89-B756-513BE37AA211}"/>
              </a:ext>
            </a:extLst>
          </p:cNvPr>
          <p:cNvSpPr txBox="1"/>
          <p:nvPr/>
        </p:nvSpPr>
        <p:spPr>
          <a:xfrm>
            <a:off x="6934200" y="2505670"/>
            <a:ext cx="1676400" cy="923330"/>
          </a:xfrm>
          <a:prstGeom prst="rect">
            <a:avLst/>
          </a:prstGeom>
          <a:noFill/>
        </p:spPr>
        <p:txBody>
          <a:bodyPr wrap="square" rtlCol="0">
            <a:spAutoFit/>
          </a:bodyPr>
          <a:lstStyle/>
          <a:p>
            <a:r>
              <a:rPr lang="es-ES" dirty="0"/>
              <a:t>Efectos de la selección de características</a:t>
            </a:r>
          </a:p>
        </p:txBody>
      </p:sp>
      <p:sp>
        <p:nvSpPr>
          <p:cNvPr id="7" name="CuadroTexto 6">
            <a:extLst>
              <a:ext uri="{FF2B5EF4-FFF2-40B4-BE49-F238E27FC236}">
                <a16:creationId xmlns:a16="http://schemas.microsoft.com/office/drawing/2014/main" id="{FCB8B20A-A65E-42DB-8284-CD4E9F549627}"/>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8" name="Grupo 7">
            <a:extLst>
              <a:ext uri="{FF2B5EF4-FFF2-40B4-BE49-F238E27FC236}">
                <a16:creationId xmlns:a16="http://schemas.microsoft.com/office/drawing/2014/main" id="{6E76A9EA-8170-4778-BCA7-32C1A4954B8E}"/>
              </a:ext>
            </a:extLst>
          </p:cNvPr>
          <p:cNvGrpSpPr/>
          <p:nvPr/>
        </p:nvGrpSpPr>
        <p:grpSpPr>
          <a:xfrm>
            <a:off x="7391400" y="202226"/>
            <a:ext cx="1200970" cy="712174"/>
            <a:chOff x="3657600" y="3799820"/>
            <a:chExt cx="2457765" cy="1600200"/>
          </a:xfrm>
        </p:grpSpPr>
        <p:pic>
          <p:nvPicPr>
            <p:cNvPr id="9" name="Picture 2" descr="Resultado de imagen de neural net">
              <a:extLst>
                <a:ext uri="{FF2B5EF4-FFF2-40B4-BE49-F238E27FC236}">
                  <a16:creationId xmlns:a16="http://schemas.microsoft.com/office/drawing/2014/main" id="{380A9BF2-69A5-4E3D-8CC2-A96962FC29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D9873586-510F-4FD6-A858-DEE256E33787}"/>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375274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7A57B987-9E6F-4854-AAA5-A96672B273C6}"/>
              </a:ext>
            </a:extLst>
          </p:cNvPr>
          <p:cNvSpPr>
            <a:spLocks noChangeArrowheads="1"/>
          </p:cNvSpPr>
          <p:nvPr/>
        </p:nvSpPr>
        <p:spPr bwMode="auto">
          <a:xfrm>
            <a:off x="0" y="0"/>
            <a:ext cx="9144000" cy="457200"/>
          </a:xfrm>
          <a:prstGeom prst="rect">
            <a:avLst/>
          </a:prstGeom>
          <a:solidFill>
            <a:schemeClr val="accent5"/>
          </a:solidFill>
          <a:ln>
            <a:noFill/>
          </a:ln>
          <a:effectLst/>
        </p:spPr>
        <p:txBody>
          <a:bodyPr anchor="ctr"/>
          <a:lstStyle/>
          <a:p>
            <a:pPr>
              <a:lnSpc>
                <a:spcPct val="90000"/>
              </a:lnSpc>
            </a:pPr>
            <a:r>
              <a:rPr lang="en-US" sz="2400" dirty="0">
                <a:solidFill>
                  <a:schemeClr val="tx2"/>
                </a:solidFill>
              </a:rPr>
              <a:t>Neural networks - </a:t>
            </a:r>
            <a:r>
              <a:rPr lang="en-US" sz="2400" dirty="0" err="1">
                <a:solidFill>
                  <a:schemeClr val="tx2"/>
                </a:solidFill>
              </a:rPr>
              <a:t>experimentación</a:t>
            </a:r>
            <a:endParaRPr lang="es-ES" altLang="es-ES_tradnl" sz="2400" dirty="0">
              <a:solidFill>
                <a:schemeClr val="tx2"/>
              </a:solidFill>
            </a:endParaRPr>
          </a:p>
        </p:txBody>
      </p:sp>
      <p:sp>
        <p:nvSpPr>
          <p:cNvPr id="6" name="CuadroTexto 5">
            <a:extLst>
              <a:ext uri="{FF2B5EF4-FFF2-40B4-BE49-F238E27FC236}">
                <a16:creationId xmlns:a16="http://schemas.microsoft.com/office/drawing/2014/main" id="{12AB0E33-10AB-4C89-B756-513BE37AA211}"/>
              </a:ext>
            </a:extLst>
          </p:cNvPr>
          <p:cNvSpPr txBox="1"/>
          <p:nvPr/>
        </p:nvSpPr>
        <p:spPr>
          <a:xfrm>
            <a:off x="6934200" y="2505670"/>
            <a:ext cx="1676400" cy="646331"/>
          </a:xfrm>
          <a:prstGeom prst="rect">
            <a:avLst/>
          </a:prstGeom>
          <a:noFill/>
        </p:spPr>
        <p:txBody>
          <a:bodyPr wrap="square" rtlCol="0">
            <a:spAutoFit/>
          </a:bodyPr>
          <a:lstStyle/>
          <a:p>
            <a:r>
              <a:rPr lang="es-ES" dirty="0"/>
              <a:t>Efectos de la regularización</a:t>
            </a:r>
          </a:p>
        </p:txBody>
      </p:sp>
      <p:pic>
        <p:nvPicPr>
          <p:cNvPr id="2" name="Imagen 1">
            <a:extLst>
              <a:ext uri="{FF2B5EF4-FFF2-40B4-BE49-F238E27FC236}">
                <a16:creationId xmlns:a16="http://schemas.microsoft.com/office/drawing/2014/main" id="{3E98A2D4-1AEB-4377-BA76-3DBACF296685}"/>
              </a:ext>
            </a:extLst>
          </p:cNvPr>
          <p:cNvPicPr>
            <a:picLocks noChangeAspect="1"/>
          </p:cNvPicPr>
          <p:nvPr/>
        </p:nvPicPr>
        <p:blipFill>
          <a:blip r:embed="rId2"/>
          <a:stretch>
            <a:fillRect/>
          </a:stretch>
        </p:blipFill>
        <p:spPr>
          <a:xfrm>
            <a:off x="228600" y="3699475"/>
            <a:ext cx="5715000" cy="3158526"/>
          </a:xfrm>
          <a:prstGeom prst="rect">
            <a:avLst/>
          </a:prstGeom>
        </p:spPr>
      </p:pic>
      <p:pic>
        <p:nvPicPr>
          <p:cNvPr id="5" name="Imagen 4">
            <a:extLst>
              <a:ext uri="{FF2B5EF4-FFF2-40B4-BE49-F238E27FC236}">
                <a16:creationId xmlns:a16="http://schemas.microsoft.com/office/drawing/2014/main" id="{B74CB897-11D8-4D7C-93D6-87736776C868}"/>
              </a:ext>
            </a:extLst>
          </p:cNvPr>
          <p:cNvPicPr>
            <a:picLocks noChangeAspect="1"/>
          </p:cNvPicPr>
          <p:nvPr/>
        </p:nvPicPr>
        <p:blipFill>
          <a:blip r:embed="rId3"/>
          <a:stretch>
            <a:fillRect/>
          </a:stretch>
        </p:blipFill>
        <p:spPr>
          <a:xfrm>
            <a:off x="152400" y="458515"/>
            <a:ext cx="5848832" cy="3199085"/>
          </a:xfrm>
          <a:prstGeom prst="rect">
            <a:avLst/>
          </a:prstGeom>
        </p:spPr>
      </p:pic>
      <p:sp>
        <p:nvSpPr>
          <p:cNvPr id="7" name="CuadroTexto 6">
            <a:extLst>
              <a:ext uri="{FF2B5EF4-FFF2-40B4-BE49-F238E27FC236}">
                <a16:creationId xmlns:a16="http://schemas.microsoft.com/office/drawing/2014/main" id="{6B809976-E801-4820-A06A-13074ECF3C43}"/>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8" name="Grupo 7">
            <a:extLst>
              <a:ext uri="{FF2B5EF4-FFF2-40B4-BE49-F238E27FC236}">
                <a16:creationId xmlns:a16="http://schemas.microsoft.com/office/drawing/2014/main" id="{12D5E335-B233-4E3C-9923-6671B220D9AF}"/>
              </a:ext>
            </a:extLst>
          </p:cNvPr>
          <p:cNvGrpSpPr/>
          <p:nvPr/>
        </p:nvGrpSpPr>
        <p:grpSpPr>
          <a:xfrm>
            <a:off x="7391400" y="202226"/>
            <a:ext cx="1200970" cy="712174"/>
            <a:chOff x="3657600" y="3799820"/>
            <a:chExt cx="2457765" cy="1600200"/>
          </a:xfrm>
        </p:grpSpPr>
        <p:pic>
          <p:nvPicPr>
            <p:cNvPr id="9" name="Picture 2" descr="Resultado de imagen de neural net">
              <a:extLst>
                <a:ext uri="{FF2B5EF4-FFF2-40B4-BE49-F238E27FC236}">
                  <a16:creationId xmlns:a16="http://schemas.microsoft.com/office/drawing/2014/main" id="{70D50457-7206-4698-9692-84681A57A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4F74F7FC-653B-4CA2-9732-64F31F9AF8A0}"/>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8575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7A57B987-9E6F-4854-AAA5-A96672B273C6}"/>
              </a:ext>
            </a:extLst>
          </p:cNvPr>
          <p:cNvSpPr>
            <a:spLocks noChangeArrowheads="1"/>
          </p:cNvSpPr>
          <p:nvPr/>
        </p:nvSpPr>
        <p:spPr bwMode="auto">
          <a:xfrm>
            <a:off x="0" y="0"/>
            <a:ext cx="9144000" cy="457200"/>
          </a:xfrm>
          <a:prstGeom prst="rect">
            <a:avLst/>
          </a:prstGeom>
          <a:solidFill>
            <a:schemeClr val="accent5"/>
          </a:solidFill>
          <a:ln>
            <a:noFill/>
          </a:ln>
          <a:effectLst/>
        </p:spPr>
        <p:txBody>
          <a:bodyPr anchor="ctr"/>
          <a:lstStyle/>
          <a:p>
            <a:pPr>
              <a:lnSpc>
                <a:spcPct val="90000"/>
              </a:lnSpc>
            </a:pPr>
            <a:r>
              <a:rPr lang="en-US" sz="2400" dirty="0">
                <a:solidFill>
                  <a:schemeClr val="tx2"/>
                </a:solidFill>
              </a:rPr>
              <a:t>Neural networks - </a:t>
            </a:r>
            <a:r>
              <a:rPr lang="en-US" sz="2400" dirty="0" err="1">
                <a:solidFill>
                  <a:schemeClr val="tx2"/>
                </a:solidFill>
              </a:rPr>
              <a:t>experimentación</a:t>
            </a:r>
            <a:endParaRPr lang="es-ES" altLang="es-ES_tradnl" sz="2400" dirty="0">
              <a:solidFill>
                <a:schemeClr val="tx2"/>
              </a:solidFill>
            </a:endParaRPr>
          </a:p>
        </p:txBody>
      </p:sp>
      <p:sp>
        <p:nvSpPr>
          <p:cNvPr id="6" name="CuadroTexto 5">
            <a:extLst>
              <a:ext uri="{FF2B5EF4-FFF2-40B4-BE49-F238E27FC236}">
                <a16:creationId xmlns:a16="http://schemas.microsoft.com/office/drawing/2014/main" id="{12AB0E33-10AB-4C89-B756-513BE37AA211}"/>
              </a:ext>
            </a:extLst>
          </p:cNvPr>
          <p:cNvSpPr txBox="1"/>
          <p:nvPr/>
        </p:nvSpPr>
        <p:spPr>
          <a:xfrm>
            <a:off x="6934200" y="2505670"/>
            <a:ext cx="1676400" cy="1477328"/>
          </a:xfrm>
          <a:prstGeom prst="rect">
            <a:avLst/>
          </a:prstGeom>
          <a:noFill/>
        </p:spPr>
        <p:txBody>
          <a:bodyPr wrap="square" rtlCol="0">
            <a:spAutoFit/>
          </a:bodyPr>
          <a:lstStyle/>
          <a:p>
            <a:r>
              <a:rPr lang="es-ES" dirty="0"/>
              <a:t>Efectos de la regularización: demasiada impide el aprendizaje</a:t>
            </a:r>
          </a:p>
        </p:txBody>
      </p:sp>
      <p:pic>
        <p:nvPicPr>
          <p:cNvPr id="2" name="Imagen 1">
            <a:extLst>
              <a:ext uri="{FF2B5EF4-FFF2-40B4-BE49-F238E27FC236}">
                <a16:creationId xmlns:a16="http://schemas.microsoft.com/office/drawing/2014/main" id="{3878C3D2-7C88-4679-BF16-4DB32CAE4056}"/>
              </a:ext>
            </a:extLst>
          </p:cNvPr>
          <p:cNvPicPr>
            <a:picLocks noChangeAspect="1"/>
          </p:cNvPicPr>
          <p:nvPr/>
        </p:nvPicPr>
        <p:blipFill>
          <a:blip r:embed="rId2"/>
          <a:stretch>
            <a:fillRect/>
          </a:stretch>
        </p:blipFill>
        <p:spPr>
          <a:xfrm>
            <a:off x="76200" y="609600"/>
            <a:ext cx="6073210" cy="3124200"/>
          </a:xfrm>
          <a:prstGeom prst="rect">
            <a:avLst/>
          </a:prstGeom>
        </p:spPr>
      </p:pic>
      <p:pic>
        <p:nvPicPr>
          <p:cNvPr id="5" name="Imagen 4">
            <a:extLst>
              <a:ext uri="{FF2B5EF4-FFF2-40B4-BE49-F238E27FC236}">
                <a16:creationId xmlns:a16="http://schemas.microsoft.com/office/drawing/2014/main" id="{6C21F22F-2E8A-4394-A7A7-13E4568EAF02}"/>
              </a:ext>
            </a:extLst>
          </p:cNvPr>
          <p:cNvPicPr>
            <a:picLocks noChangeAspect="1"/>
          </p:cNvPicPr>
          <p:nvPr/>
        </p:nvPicPr>
        <p:blipFill>
          <a:blip r:embed="rId3"/>
          <a:stretch>
            <a:fillRect/>
          </a:stretch>
        </p:blipFill>
        <p:spPr>
          <a:xfrm>
            <a:off x="76200" y="3733800"/>
            <a:ext cx="6073210" cy="3170323"/>
          </a:xfrm>
          <a:prstGeom prst="rect">
            <a:avLst/>
          </a:prstGeom>
        </p:spPr>
      </p:pic>
      <p:sp>
        <p:nvSpPr>
          <p:cNvPr id="7" name="CuadroTexto 6">
            <a:extLst>
              <a:ext uri="{FF2B5EF4-FFF2-40B4-BE49-F238E27FC236}">
                <a16:creationId xmlns:a16="http://schemas.microsoft.com/office/drawing/2014/main" id="{1B44B773-A7C6-4D67-81CE-A86C31B4F53A}"/>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8" name="Grupo 7">
            <a:extLst>
              <a:ext uri="{FF2B5EF4-FFF2-40B4-BE49-F238E27FC236}">
                <a16:creationId xmlns:a16="http://schemas.microsoft.com/office/drawing/2014/main" id="{239301B4-8FB2-4F83-B23E-CB73161990E9}"/>
              </a:ext>
            </a:extLst>
          </p:cNvPr>
          <p:cNvGrpSpPr/>
          <p:nvPr/>
        </p:nvGrpSpPr>
        <p:grpSpPr>
          <a:xfrm>
            <a:off x="7391400" y="202226"/>
            <a:ext cx="1200970" cy="712174"/>
            <a:chOff x="3657600" y="3799820"/>
            <a:chExt cx="2457765" cy="1600200"/>
          </a:xfrm>
        </p:grpSpPr>
        <p:pic>
          <p:nvPicPr>
            <p:cNvPr id="9" name="Picture 2" descr="Resultado de imagen de neural net">
              <a:extLst>
                <a:ext uri="{FF2B5EF4-FFF2-40B4-BE49-F238E27FC236}">
                  <a16:creationId xmlns:a16="http://schemas.microsoft.com/office/drawing/2014/main" id="{44EC776E-DB4D-4C89-9E57-9831ADAC3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0C75E197-4EFE-4C97-BACD-59FF986FE6C4}"/>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596455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7A57B987-9E6F-4854-AAA5-A96672B273C6}"/>
              </a:ext>
            </a:extLst>
          </p:cNvPr>
          <p:cNvSpPr>
            <a:spLocks noChangeArrowheads="1"/>
          </p:cNvSpPr>
          <p:nvPr/>
        </p:nvSpPr>
        <p:spPr bwMode="auto">
          <a:xfrm>
            <a:off x="0" y="0"/>
            <a:ext cx="9144000" cy="457200"/>
          </a:xfrm>
          <a:prstGeom prst="rect">
            <a:avLst/>
          </a:prstGeom>
          <a:solidFill>
            <a:schemeClr val="accent5"/>
          </a:solidFill>
          <a:ln>
            <a:noFill/>
          </a:ln>
          <a:effectLst/>
        </p:spPr>
        <p:txBody>
          <a:bodyPr anchor="ctr"/>
          <a:lstStyle/>
          <a:p>
            <a:pPr>
              <a:lnSpc>
                <a:spcPct val="90000"/>
              </a:lnSpc>
            </a:pPr>
            <a:r>
              <a:rPr lang="en-US" sz="2400" dirty="0">
                <a:solidFill>
                  <a:schemeClr val="tx2"/>
                </a:solidFill>
              </a:rPr>
              <a:t>Neural networks - </a:t>
            </a:r>
            <a:r>
              <a:rPr lang="en-US" sz="2400" dirty="0" err="1">
                <a:solidFill>
                  <a:schemeClr val="tx2"/>
                </a:solidFill>
              </a:rPr>
              <a:t>experimentación</a:t>
            </a:r>
            <a:endParaRPr lang="es-ES" altLang="es-ES_tradnl" sz="2400" dirty="0">
              <a:solidFill>
                <a:schemeClr val="tx2"/>
              </a:solidFill>
            </a:endParaRPr>
          </a:p>
        </p:txBody>
      </p:sp>
      <p:sp>
        <p:nvSpPr>
          <p:cNvPr id="6" name="CuadroTexto 5">
            <a:extLst>
              <a:ext uri="{FF2B5EF4-FFF2-40B4-BE49-F238E27FC236}">
                <a16:creationId xmlns:a16="http://schemas.microsoft.com/office/drawing/2014/main" id="{12AB0E33-10AB-4C89-B756-513BE37AA211}"/>
              </a:ext>
            </a:extLst>
          </p:cNvPr>
          <p:cNvSpPr txBox="1"/>
          <p:nvPr/>
        </p:nvSpPr>
        <p:spPr>
          <a:xfrm>
            <a:off x="6934200" y="2505670"/>
            <a:ext cx="1676400" cy="369332"/>
          </a:xfrm>
          <a:prstGeom prst="rect">
            <a:avLst/>
          </a:prstGeom>
          <a:noFill/>
        </p:spPr>
        <p:txBody>
          <a:bodyPr wrap="square" rtlCol="0">
            <a:spAutoFit/>
          </a:bodyPr>
          <a:lstStyle/>
          <a:p>
            <a:r>
              <a:rPr lang="es-ES" dirty="0" err="1"/>
              <a:t>Underfitting</a:t>
            </a:r>
            <a:endParaRPr lang="es-ES" dirty="0"/>
          </a:p>
        </p:txBody>
      </p:sp>
      <p:pic>
        <p:nvPicPr>
          <p:cNvPr id="3" name="Imagen 2">
            <a:extLst>
              <a:ext uri="{FF2B5EF4-FFF2-40B4-BE49-F238E27FC236}">
                <a16:creationId xmlns:a16="http://schemas.microsoft.com/office/drawing/2014/main" id="{ABA7FA11-65AC-4CD6-BC68-C5F503F45E7C}"/>
              </a:ext>
            </a:extLst>
          </p:cNvPr>
          <p:cNvPicPr>
            <a:picLocks noChangeAspect="1"/>
          </p:cNvPicPr>
          <p:nvPr/>
        </p:nvPicPr>
        <p:blipFill>
          <a:blip r:embed="rId2"/>
          <a:stretch>
            <a:fillRect/>
          </a:stretch>
        </p:blipFill>
        <p:spPr>
          <a:xfrm>
            <a:off x="152400" y="1371600"/>
            <a:ext cx="6616836" cy="3452031"/>
          </a:xfrm>
          <a:prstGeom prst="rect">
            <a:avLst/>
          </a:prstGeom>
        </p:spPr>
      </p:pic>
      <p:sp>
        <p:nvSpPr>
          <p:cNvPr id="5" name="CuadroTexto 4">
            <a:extLst>
              <a:ext uri="{FF2B5EF4-FFF2-40B4-BE49-F238E27FC236}">
                <a16:creationId xmlns:a16="http://schemas.microsoft.com/office/drawing/2014/main" id="{B0B74A25-2223-49B3-A09B-CBF134AF5D15}"/>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7" name="Grupo 6">
            <a:extLst>
              <a:ext uri="{FF2B5EF4-FFF2-40B4-BE49-F238E27FC236}">
                <a16:creationId xmlns:a16="http://schemas.microsoft.com/office/drawing/2014/main" id="{F68E2B6A-2776-4BFA-B17D-DDEF84F2829F}"/>
              </a:ext>
            </a:extLst>
          </p:cNvPr>
          <p:cNvGrpSpPr/>
          <p:nvPr/>
        </p:nvGrpSpPr>
        <p:grpSpPr>
          <a:xfrm>
            <a:off x="7391400" y="202226"/>
            <a:ext cx="1200970" cy="712174"/>
            <a:chOff x="3657600" y="3799820"/>
            <a:chExt cx="2457765" cy="1600200"/>
          </a:xfrm>
        </p:grpSpPr>
        <p:pic>
          <p:nvPicPr>
            <p:cNvPr id="8" name="Picture 2" descr="Resultado de imagen de neural net">
              <a:extLst>
                <a:ext uri="{FF2B5EF4-FFF2-40B4-BE49-F238E27FC236}">
                  <a16:creationId xmlns:a16="http://schemas.microsoft.com/office/drawing/2014/main" id="{348B1AC8-E2E3-4EC0-AB19-2C94EC63C6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6EE57F63-9F96-4D3C-BC8B-CCF10243FC7A}"/>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656426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7A57B987-9E6F-4854-AAA5-A96672B273C6}"/>
              </a:ext>
            </a:extLst>
          </p:cNvPr>
          <p:cNvSpPr>
            <a:spLocks noChangeArrowheads="1"/>
          </p:cNvSpPr>
          <p:nvPr/>
        </p:nvSpPr>
        <p:spPr bwMode="auto">
          <a:xfrm>
            <a:off x="0" y="0"/>
            <a:ext cx="9144000" cy="457200"/>
          </a:xfrm>
          <a:prstGeom prst="rect">
            <a:avLst/>
          </a:prstGeom>
          <a:solidFill>
            <a:schemeClr val="accent5"/>
          </a:solidFill>
          <a:ln>
            <a:noFill/>
          </a:ln>
          <a:effectLst/>
        </p:spPr>
        <p:txBody>
          <a:bodyPr anchor="ctr"/>
          <a:lstStyle/>
          <a:p>
            <a:pPr>
              <a:lnSpc>
                <a:spcPct val="90000"/>
              </a:lnSpc>
            </a:pPr>
            <a:r>
              <a:rPr lang="en-US" sz="2400" dirty="0">
                <a:solidFill>
                  <a:schemeClr val="tx2"/>
                </a:solidFill>
              </a:rPr>
              <a:t>Neural networks - </a:t>
            </a:r>
            <a:r>
              <a:rPr lang="en-US" sz="2400" dirty="0" err="1">
                <a:solidFill>
                  <a:schemeClr val="tx2"/>
                </a:solidFill>
              </a:rPr>
              <a:t>experimentación</a:t>
            </a:r>
            <a:endParaRPr lang="es-ES" altLang="es-ES_tradnl" sz="2400" dirty="0">
              <a:solidFill>
                <a:schemeClr val="tx2"/>
              </a:solidFill>
            </a:endParaRPr>
          </a:p>
        </p:txBody>
      </p:sp>
      <p:sp>
        <p:nvSpPr>
          <p:cNvPr id="6" name="CuadroTexto 5">
            <a:extLst>
              <a:ext uri="{FF2B5EF4-FFF2-40B4-BE49-F238E27FC236}">
                <a16:creationId xmlns:a16="http://schemas.microsoft.com/office/drawing/2014/main" id="{12AB0E33-10AB-4C89-B756-513BE37AA211}"/>
              </a:ext>
            </a:extLst>
          </p:cNvPr>
          <p:cNvSpPr txBox="1"/>
          <p:nvPr/>
        </p:nvSpPr>
        <p:spPr>
          <a:xfrm>
            <a:off x="7149786" y="2717484"/>
            <a:ext cx="1676400" cy="369332"/>
          </a:xfrm>
          <a:prstGeom prst="rect">
            <a:avLst/>
          </a:prstGeom>
          <a:noFill/>
        </p:spPr>
        <p:txBody>
          <a:bodyPr wrap="square" rtlCol="0">
            <a:spAutoFit/>
          </a:bodyPr>
          <a:lstStyle/>
          <a:p>
            <a:r>
              <a:rPr lang="es-ES" dirty="0"/>
              <a:t>Regresión</a:t>
            </a:r>
          </a:p>
        </p:txBody>
      </p:sp>
      <p:pic>
        <p:nvPicPr>
          <p:cNvPr id="2" name="Imagen 1">
            <a:extLst>
              <a:ext uri="{FF2B5EF4-FFF2-40B4-BE49-F238E27FC236}">
                <a16:creationId xmlns:a16="http://schemas.microsoft.com/office/drawing/2014/main" id="{849022D9-ABEF-4557-9BFA-A1CFC12806AC}"/>
              </a:ext>
            </a:extLst>
          </p:cNvPr>
          <p:cNvPicPr>
            <a:picLocks noChangeAspect="1"/>
          </p:cNvPicPr>
          <p:nvPr/>
        </p:nvPicPr>
        <p:blipFill>
          <a:blip r:embed="rId2"/>
          <a:stretch>
            <a:fillRect/>
          </a:stretch>
        </p:blipFill>
        <p:spPr>
          <a:xfrm>
            <a:off x="289534" y="1232301"/>
            <a:ext cx="6608530" cy="3709031"/>
          </a:xfrm>
          <a:prstGeom prst="rect">
            <a:avLst/>
          </a:prstGeom>
        </p:spPr>
      </p:pic>
      <p:sp>
        <p:nvSpPr>
          <p:cNvPr id="5" name="CuadroTexto 4">
            <a:extLst>
              <a:ext uri="{FF2B5EF4-FFF2-40B4-BE49-F238E27FC236}">
                <a16:creationId xmlns:a16="http://schemas.microsoft.com/office/drawing/2014/main" id="{441225C9-4DBF-41F5-BB57-E76913F1316C}"/>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7" name="Grupo 6">
            <a:extLst>
              <a:ext uri="{FF2B5EF4-FFF2-40B4-BE49-F238E27FC236}">
                <a16:creationId xmlns:a16="http://schemas.microsoft.com/office/drawing/2014/main" id="{285A0557-09CD-4247-8CD4-6E8E2A1608D1}"/>
              </a:ext>
            </a:extLst>
          </p:cNvPr>
          <p:cNvGrpSpPr/>
          <p:nvPr/>
        </p:nvGrpSpPr>
        <p:grpSpPr>
          <a:xfrm>
            <a:off x="7391400" y="202226"/>
            <a:ext cx="1200970" cy="712174"/>
            <a:chOff x="3657600" y="3799820"/>
            <a:chExt cx="2457765" cy="1600200"/>
          </a:xfrm>
        </p:grpSpPr>
        <p:pic>
          <p:nvPicPr>
            <p:cNvPr id="8" name="Picture 2" descr="Resultado de imagen de neural net">
              <a:extLst>
                <a:ext uri="{FF2B5EF4-FFF2-40B4-BE49-F238E27FC236}">
                  <a16:creationId xmlns:a16="http://schemas.microsoft.com/office/drawing/2014/main" id="{38A4A1E9-C7A9-46BE-BD16-7E7ABEB91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92E41C0B-4F94-415E-A385-4D676E338037}"/>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644631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n-US" sz="2400" dirty="0">
                <a:solidFill>
                  <a:schemeClr val="tx2"/>
                </a:solidFill>
              </a:rPr>
              <a:t>Neural networks</a:t>
            </a:r>
            <a:endParaRPr lang="es-ES" sz="2400" dirty="0">
              <a:solidFill>
                <a:schemeClr val="tx2"/>
              </a:solidFill>
            </a:endParaRPr>
          </a:p>
        </p:txBody>
      </p:sp>
      <p:sp>
        <p:nvSpPr>
          <p:cNvPr id="7" name="CuadroTexto 6">
            <a:extLst>
              <a:ext uri="{FF2B5EF4-FFF2-40B4-BE49-F238E27FC236}">
                <a16:creationId xmlns:a16="http://schemas.microsoft.com/office/drawing/2014/main" id="{E4A1FF53-786D-4AD9-BA77-82319EC07853}"/>
              </a:ext>
            </a:extLst>
          </p:cNvPr>
          <p:cNvSpPr txBox="1"/>
          <p:nvPr/>
        </p:nvSpPr>
        <p:spPr>
          <a:xfrm>
            <a:off x="914400" y="838200"/>
            <a:ext cx="3057247" cy="369332"/>
          </a:xfrm>
          <a:prstGeom prst="rect">
            <a:avLst/>
          </a:prstGeom>
          <a:noFill/>
        </p:spPr>
        <p:txBody>
          <a:bodyPr wrap="none" rtlCol="0">
            <a:spAutoFit/>
          </a:bodyPr>
          <a:lstStyle/>
          <a:p>
            <a:r>
              <a:rPr lang="es-ES" dirty="0"/>
              <a:t>Efecto del numero de capas</a:t>
            </a:r>
          </a:p>
        </p:txBody>
      </p:sp>
      <p:pic>
        <p:nvPicPr>
          <p:cNvPr id="9" name="Imagen 8">
            <a:extLst>
              <a:ext uri="{FF2B5EF4-FFF2-40B4-BE49-F238E27FC236}">
                <a16:creationId xmlns:a16="http://schemas.microsoft.com/office/drawing/2014/main" id="{EB9F4C91-9907-4B21-9741-B2A6B5165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207532"/>
            <a:ext cx="4953000" cy="1758291"/>
          </a:xfrm>
          <a:prstGeom prst="rect">
            <a:avLst/>
          </a:prstGeom>
        </p:spPr>
      </p:pic>
      <p:sp>
        <p:nvSpPr>
          <p:cNvPr id="10" name="CuadroTexto 9">
            <a:extLst>
              <a:ext uri="{FF2B5EF4-FFF2-40B4-BE49-F238E27FC236}">
                <a16:creationId xmlns:a16="http://schemas.microsoft.com/office/drawing/2014/main" id="{5B245C9C-1C06-4066-9ED7-B7E7DF3CAE4C}"/>
              </a:ext>
            </a:extLst>
          </p:cNvPr>
          <p:cNvSpPr txBox="1"/>
          <p:nvPr/>
        </p:nvSpPr>
        <p:spPr>
          <a:xfrm>
            <a:off x="990600" y="3150489"/>
            <a:ext cx="4698722" cy="369332"/>
          </a:xfrm>
          <a:prstGeom prst="rect">
            <a:avLst/>
          </a:prstGeom>
          <a:noFill/>
        </p:spPr>
        <p:txBody>
          <a:bodyPr wrap="none" rtlCol="0">
            <a:spAutoFit/>
          </a:bodyPr>
          <a:lstStyle/>
          <a:p>
            <a:r>
              <a:rPr lang="es-ES" dirty="0"/>
              <a:t>Efecto de la regularización sobre los pesos</a:t>
            </a:r>
          </a:p>
        </p:txBody>
      </p:sp>
      <p:pic>
        <p:nvPicPr>
          <p:cNvPr id="12" name="Imagen 11" descr="Imagen que contiene texto, mapa&#10;&#10;Descripción generada con confianza muy alta">
            <a:extLst>
              <a:ext uri="{FF2B5EF4-FFF2-40B4-BE49-F238E27FC236}">
                <a16:creationId xmlns:a16="http://schemas.microsoft.com/office/drawing/2014/main" id="{03EC1A80-09B7-4141-8EDE-EAC149ADF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3581400"/>
            <a:ext cx="5943600" cy="2174353"/>
          </a:xfrm>
          <a:prstGeom prst="rect">
            <a:avLst/>
          </a:prstGeom>
        </p:spPr>
      </p:pic>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2C1052C2-D842-4973-BC9E-5758E64A439E}"/>
                  </a:ext>
                </a:extLst>
              </p:cNvPr>
              <p:cNvSpPr txBox="1"/>
              <p:nvPr/>
            </p:nvSpPr>
            <p:spPr>
              <a:xfrm>
                <a:off x="2237643" y="5801276"/>
                <a:ext cx="4899803" cy="377989"/>
              </a:xfrm>
              <a:prstGeom prst="rect">
                <a:avLst/>
              </a:prstGeom>
              <a:noFill/>
            </p:spPr>
            <p:txBody>
              <a:bodyPr wrap="none" rtlCol="0">
                <a:spAutoFit/>
              </a:bodyPr>
              <a:lstStyle/>
              <a:p>
                <a14:m>
                  <m:oMath xmlns:m="http://schemas.openxmlformats.org/officeDocument/2006/math">
                    <m:r>
                      <a:rPr lang="es-ES" sz="1400" i="1" smtClean="0">
                        <a:latin typeface="Cambria Math" panose="02040503050406030204" pitchFamily="18" charset="0"/>
                        <a:ea typeface="Cambria Math" panose="02040503050406030204" pitchFamily="18" charset="0"/>
                      </a:rPr>
                      <m:t>𝜆</m:t>
                    </m:r>
                    <m:r>
                      <a:rPr lang="es-ES" sz="1400" b="0" i="1" smtClean="0">
                        <a:latin typeface="Cambria Math" panose="02040503050406030204" pitchFamily="18" charset="0"/>
                        <a:ea typeface="Cambria Math" panose="02040503050406030204" pitchFamily="18" charset="0"/>
                      </a:rPr>
                      <m:t> </m:t>
                    </m:r>
                  </m:oMath>
                </a14:m>
                <a:r>
                  <a:rPr lang="es-ES" sz="1400" dirty="0"/>
                  <a:t>controla la influencia del factor de regularización </a:t>
                </a:r>
                <a14:m>
                  <m:oMath xmlns:m="http://schemas.openxmlformats.org/officeDocument/2006/math">
                    <m:r>
                      <a:rPr lang="es-ES" sz="1400" i="1">
                        <a:latin typeface="Cambria Math" panose="02040503050406030204" pitchFamily="18" charset="0"/>
                        <a:ea typeface="Cambria Math" panose="02040503050406030204" pitchFamily="18" charset="0"/>
                      </a:rPr>
                      <m:t>𝜆</m:t>
                    </m:r>
                    <m:nary>
                      <m:naryPr>
                        <m:chr m:val="∑"/>
                        <m:subHide m:val="on"/>
                        <m:supHide m:val="on"/>
                        <m:ctrlPr>
                          <a:rPr lang="es-ES" sz="1400" i="1" smtClean="0">
                            <a:latin typeface="Cambria Math" panose="02040503050406030204" pitchFamily="18" charset="0"/>
                            <a:ea typeface="Cambria Math" panose="02040503050406030204" pitchFamily="18" charset="0"/>
                          </a:rPr>
                        </m:ctrlPr>
                      </m:naryPr>
                      <m:sub/>
                      <m:sup/>
                      <m:e>
                        <m:sSup>
                          <m:sSupPr>
                            <m:ctrlPr>
                              <a:rPr lang="es-ES" sz="1400" i="1" smtClean="0">
                                <a:latin typeface="Cambria Math" panose="02040503050406030204" pitchFamily="18" charset="0"/>
                                <a:ea typeface="Cambria Math" panose="02040503050406030204" pitchFamily="18" charset="0"/>
                              </a:rPr>
                            </m:ctrlPr>
                          </m:sSupPr>
                          <m:e>
                            <m:d>
                              <m:dPr>
                                <m:ctrlPr>
                                  <a:rPr lang="es-ES" sz="1400" i="1" smtClean="0">
                                    <a:latin typeface="Cambria Math" panose="02040503050406030204" pitchFamily="18" charset="0"/>
                                    <a:ea typeface="Cambria Math" panose="02040503050406030204" pitchFamily="18" charset="0"/>
                                  </a:rPr>
                                </m:ctrlPr>
                              </m:dPr>
                              <m:e>
                                <m:sSup>
                                  <m:sSupPr>
                                    <m:ctrlPr>
                                      <a:rPr lang="es-ES" sz="1400" i="1">
                                        <a:latin typeface="Cambria Math" panose="02040503050406030204" pitchFamily="18" charset="0"/>
                                        <a:ea typeface="Cambria Math" panose="02040503050406030204" pitchFamily="18" charset="0"/>
                                      </a:rPr>
                                    </m:ctrlPr>
                                  </m:sSupPr>
                                  <m:e>
                                    <m:r>
                                      <a:rPr lang="es-ES" sz="1400" i="1">
                                        <a:latin typeface="Cambria Math" panose="02040503050406030204" pitchFamily="18" charset="0"/>
                                        <a:ea typeface="Cambria Math" panose="02040503050406030204" pitchFamily="18" charset="0"/>
                                      </a:rPr>
                                      <m:t>𝑤</m:t>
                                    </m:r>
                                  </m:e>
                                  <m:sup>
                                    <m:r>
                                      <a:rPr lang="es-ES" sz="1400" i="1">
                                        <a:latin typeface="Cambria Math" panose="02040503050406030204" pitchFamily="18" charset="0"/>
                                        <a:ea typeface="Cambria Math" panose="02040503050406030204" pitchFamily="18" charset="0"/>
                                      </a:rPr>
                                      <m:t>𝑖</m:t>
                                    </m:r>
                                  </m:sup>
                                </m:sSup>
                              </m:e>
                            </m:d>
                          </m:e>
                          <m:sup>
                            <m:r>
                              <a:rPr lang="es-ES" sz="1400" b="0" i="1" smtClean="0">
                                <a:latin typeface="Cambria Math" panose="02040503050406030204" pitchFamily="18" charset="0"/>
                                <a:ea typeface="Cambria Math" panose="02040503050406030204" pitchFamily="18" charset="0"/>
                              </a:rPr>
                              <m:t>2</m:t>
                            </m:r>
                          </m:sup>
                        </m:sSup>
                      </m:e>
                    </m:nary>
                  </m:oMath>
                </a14:m>
                <a:endParaRPr lang="es-ES" sz="1400" dirty="0"/>
              </a:p>
            </p:txBody>
          </p:sp>
        </mc:Choice>
        <mc:Fallback xmlns="">
          <p:sp>
            <p:nvSpPr>
              <p:cNvPr id="13" name="CuadroTexto 12">
                <a:extLst>
                  <a:ext uri="{FF2B5EF4-FFF2-40B4-BE49-F238E27FC236}">
                    <a16:creationId xmlns:a16="http://schemas.microsoft.com/office/drawing/2014/main" id="{2C1052C2-D842-4973-BC9E-5758E64A439E}"/>
                  </a:ext>
                </a:extLst>
              </p:cNvPr>
              <p:cNvSpPr txBox="1">
                <a:spLocks noRot="1" noChangeAspect="1" noMove="1" noResize="1" noEditPoints="1" noAdjustHandles="1" noChangeArrowheads="1" noChangeShapeType="1" noTextEdit="1"/>
              </p:cNvSpPr>
              <p:nvPr/>
            </p:nvSpPr>
            <p:spPr>
              <a:xfrm>
                <a:off x="2237643" y="5801276"/>
                <a:ext cx="4899803" cy="377989"/>
              </a:xfrm>
              <a:prstGeom prst="rect">
                <a:avLst/>
              </a:prstGeom>
              <a:blipFill>
                <a:blip r:embed="rId5"/>
                <a:stretch>
                  <a:fillRect t="-67742" r="-2114" b="-127419"/>
                </a:stretch>
              </a:blipFill>
            </p:spPr>
            <p:txBody>
              <a:bodyPr/>
              <a:lstStyle/>
              <a:p>
                <a:r>
                  <a:rPr lang="es-ES">
                    <a:noFill/>
                  </a:rPr>
                  <a:t> </a:t>
                </a:r>
              </a:p>
            </p:txBody>
          </p:sp>
        </mc:Fallback>
      </mc:AlternateContent>
      <p:sp>
        <p:nvSpPr>
          <p:cNvPr id="14" name="Rectángulo 13">
            <a:extLst>
              <a:ext uri="{FF2B5EF4-FFF2-40B4-BE49-F238E27FC236}">
                <a16:creationId xmlns:a16="http://schemas.microsoft.com/office/drawing/2014/main" id="{4D52B48B-0AC5-41F2-B3E5-CE4BE3D65C51}"/>
              </a:ext>
            </a:extLst>
          </p:cNvPr>
          <p:cNvSpPr/>
          <p:nvPr/>
        </p:nvSpPr>
        <p:spPr>
          <a:xfrm>
            <a:off x="228600" y="6462355"/>
            <a:ext cx="2521844" cy="246221"/>
          </a:xfrm>
          <a:prstGeom prst="rect">
            <a:avLst/>
          </a:prstGeom>
        </p:spPr>
        <p:txBody>
          <a:bodyPr wrap="none">
            <a:spAutoFit/>
          </a:bodyPr>
          <a:lstStyle/>
          <a:p>
            <a:r>
              <a:rPr lang="es-ES" sz="1000" dirty="0"/>
              <a:t>http://cs231n.github.io/neural-networks-1/</a:t>
            </a:r>
          </a:p>
        </p:txBody>
      </p:sp>
      <p:sp>
        <p:nvSpPr>
          <p:cNvPr id="15" name="CuadroTexto 14">
            <a:extLst>
              <a:ext uri="{FF2B5EF4-FFF2-40B4-BE49-F238E27FC236}">
                <a16:creationId xmlns:a16="http://schemas.microsoft.com/office/drawing/2014/main" id="{B19A3502-64DA-4A5B-9E21-03DFC825C714}"/>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11" name="Grupo 10">
            <a:extLst>
              <a:ext uri="{FF2B5EF4-FFF2-40B4-BE49-F238E27FC236}">
                <a16:creationId xmlns:a16="http://schemas.microsoft.com/office/drawing/2014/main" id="{7627C02B-2776-4D84-9C29-B41DCD0CD4BE}"/>
              </a:ext>
            </a:extLst>
          </p:cNvPr>
          <p:cNvGrpSpPr/>
          <p:nvPr/>
        </p:nvGrpSpPr>
        <p:grpSpPr>
          <a:xfrm>
            <a:off x="7391400" y="202226"/>
            <a:ext cx="1200970" cy="712174"/>
            <a:chOff x="3657600" y="3799820"/>
            <a:chExt cx="2457765" cy="1600200"/>
          </a:xfrm>
        </p:grpSpPr>
        <p:pic>
          <p:nvPicPr>
            <p:cNvPr id="16" name="Picture 2" descr="Resultado de imagen de neural net">
              <a:extLst>
                <a:ext uri="{FF2B5EF4-FFF2-40B4-BE49-F238E27FC236}">
                  <a16:creationId xmlns:a16="http://schemas.microsoft.com/office/drawing/2014/main" id="{98D68856-7391-49F1-B5DB-3866A3A4C3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ángulo 16">
              <a:extLst>
                <a:ext uri="{FF2B5EF4-FFF2-40B4-BE49-F238E27FC236}">
                  <a16:creationId xmlns:a16="http://schemas.microsoft.com/office/drawing/2014/main" id="{E7FA74E1-E3E8-460B-B309-804CAE3B5639}"/>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912724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D4CA80A-1762-4581-844E-8BF3479AE35F}"/>
              </a:ext>
            </a:extLst>
          </p:cNvPr>
          <p:cNvSpPr/>
          <p:nvPr/>
        </p:nvSpPr>
        <p:spPr>
          <a:xfrm>
            <a:off x="381000" y="6248400"/>
            <a:ext cx="6477000" cy="369332"/>
          </a:xfrm>
          <a:prstGeom prst="rect">
            <a:avLst/>
          </a:prstGeom>
        </p:spPr>
        <p:txBody>
          <a:bodyPr wrap="square">
            <a:spAutoFit/>
          </a:bodyPr>
          <a:lstStyle/>
          <a:p>
            <a:r>
              <a:rPr lang="es-ES" sz="1200" dirty="0"/>
              <a:t>http://www.asimovinstitute.org/neural-network-zoo/</a:t>
            </a:r>
          </a:p>
        </p:txBody>
      </p:sp>
      <p:pic>
        <p:nvPicPr>
          <p:cNvPr id="3" name="Imagen 2">
            <a:extLst>
              <a:ext uri="{FF2B5EF4-FFF2-40B4-BE49-F238E27FC236}">
                <a16:creationId xmlns:a16="http://schemas.microsoft.com/office/drawing/2014/main" id="{F1746E6A-C456-4B72-B3B5-285AC5EA3511}"/>
              </a:ext>
            </a:extLst>
          </p:cNvPr>
          <p:cNvPicPr>
            <a:picLocks noChangeAspect="1"/>
          </p:cNvPicPr>
          <p:nvPr/>
        </p:nvPicPr>
        <p:blipFill>
          <a:blip r:embed="rId2"/>
          <a:stretch>
            <a:fillRect/>
          </a:stretch>
        </p:blipFill>
        <p:spPr>
          <a:xfrm>
            <a:off x="914400" y="533400"/>
            <a:ext cx="3876121" cy="5791200"/>
          </a:xfrm>
          <a:prstGeom prst="rect">
            <a:avLst/>
          </a:prstGeom>
        </p:spPr>
      </p:pic>
      <p:sp>
        <p:nvSpPr>
          <p:cNvPr id="4" name="Rectangle 5">
            <a:extLst>
              <a:ext uri="{FF2B5EF4-FFF2-40B4-BE49-F238E27FC236}">
                <a16:creationId xmlns:a16="http://schemas.microsoft.com/office/drawing/2014/main" id="{7A57B987-9E6F-4854-AAA5-A96672B273C6}"/>
              </a:ext>
            </a:extLst>
          </p:cNvPr>
          <p:cNvSpPr>
            <a:spLocks noChangeArrowheads="1"/>
          </p:cNvSpPr>
          <p:nvPr/>
        </p:nvSpPr>
        <p:spPr bwMode="auto">
          <a:xfrm>
            <a:off x="0" y="0"/>
            <a:ext cx="9144000" cy="457200"/>
          </a:xfrm>
          <a:prstGeom prst="rect">
            <a:avLst/>
          </a:prstGeom>
          <a:solidFill>
            <a:schemeClr val="accent5"/>
          </a:solidFill>
          <a:ln>
            <a:noFill/>
          </a:ln>
          <a:effectLst/>
        </p:spPr>
        <p:txBody>
          <a:bodyPr anchor="ctr"/>
          <a:lstStyle/>
          <a:p>
            <a:pPr>
              <a:lnSpc>
                <a:spcPct val="90000"/>
              </a:lnSpc>
            </a:pPr>
            <a:r>
              <a:rPr lang="en-US" sz="2400" dirty="0">
                <a:solidFill>
                  <a:schemeClr val="tx2"/>
                </a:solidFill>
              </a:rPr>
              <a:t>Neural networks zoo</a:t>
            </a:r>
            <a:endParaRPr lang="es-ES" altLang="es-ES_tradnl" sz="2400" dirty="0">
              <a:solidFill>
                <a:schemeClr val="tx2"/>
              </a:solidFill>
            </a:endParaRPr>
          </a:p>
        </p:txBody>
      </p:sp>
      <p:sp>
        <p:nvSpPr>
          <p:cNvPr id="5" name="CuadroTexto 4">
            <a:extLst>
              <a:ext uri="{FF2B5EF4-FFF2-40B4-BE49-F238E27FC236}">
                <a16:creationId xmlns:a16="http://schemas.microsoft.com/office/drawing/2014/main" id="{F7A103EA-9006-44B0-B04B-037D8946C99C}"/>
              </a:ext>
            </a:extLst>
          </p:cNvPr>
          <p:cNvSpPr txBox="1"/>
          <p:nvPr/>
        </p:nvSpPr>
        <p:spPr>
          <a:xfrm>
            <a:off x="5410201" y="2514600"/>
            <a:ext cx="2667000" cy="1200329"/>
          </a:xfrm>
          <a:prstGeom prst="rect">
            <a:avLst/>
          </a:prstGeom>
          <a:noFill/>
        </p:spPr>
        <p:txBody>
          <a:bodyPr wrap="square" rtlCol="0">
            <a:spAutoFit/>
          </a:bodyPr>
          <a:lstStyle/>
          <a:p>
            <a:r>
              <a:rPr lang="es-ES" dirty="0"/>
              <a:t>Esta lista es un pequeñísimo conjunto de los modelos de NN actuales</a:t>
            </a:r>
          </a:p>
        </p:txBody>
      </p:sp>
      <p:sp>
        <p:nvSpPr>
          <p:cNvPr id="6" name="CuadroTexto 5">
            <a:extLst>
              <a:ext uri="{FF2B5EF4-FFF2-40B4-BE49-F238E27FC236}">
                <a16:creationId xmlns:a16="http://schemas.microsoft.com/office/drawing/2014/main" id="{12E38346-D6A0-4677-A958-7AC5D1E78F35}"/>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grpSp>
        <p:nvGrpSpPr>
          <p:cNvPr id="7" name="Grupo 6">
            <a:extLst>
              <a:ext uri="{FF2B5EF4-FFF2-40B4-BE49-F238E27FC236}">
                <a16:creationId xmlns:a16="http://schemas.microsoft.com/office/drawing/2014/main" id="{CB8BBF62-7F2E-42CA-BB0F-7042B33335C6}"/>
              </a:ext>
            </a:extLst>
          </p:cNvPr>
          <p:cNvGrpSpPr/>
          <p:nvPr/>
        </p:nvGrpSpPr>
        <p:grpSpPr>
          <a:xfrm>
            <a:off x="7391400" y="202226"/>
            <a:ext cx="1200970" cy="712174"/>
            <a:chOff x="3657600" y="3799820"/>
            <a:chExt cx="2457765" cy="1600200"/>
          </a:xfrm>
        </p:grpSpPr>
        <p:pic>
          <p:nvPicPr>
            <p:cNvPr id="8" name="Picture 2" descr="Resultado de imagen de neural net">
              <a:extLst>
                <a:ext uri="{FF2B5EF4-FFF2-40B4-BE49-F238E27FC236}">
                  <a16:creationId xmlns:a16="http://schemas.microsoft.com/office/drawing/2014/main" id="{48BEFC82-808D-4E74-AE5F-0244779FB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799820"/>
              <a:ext cx="2457765" cy="160020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3485488E-6D7A-44BE-BFBF-9919289AB34E}"/>
                </a:ext>
              </a:extLst>
            </p:cNvPr>
            <p:cNvSpPr/>
            <p:nvPr/>
          </p:nvSpPr>
          <p:spPr>
            <a:xfrm>
              <a:off x="3657600" y="5257800"/>
              <a:ext cx="2457765" cy="142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779689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s-ES" sz="2400" dirty="0">
                <a:solidFill>
                  <a:schemeClr val="tx2"/>
                </a:solidFill>
              </a:rPr>
              <a:t>Machine learning</a:t>
            </a:r>
          </a:p>
        </p:txBody>
      </p:sp>
      <p:pic>
        <p:nvPicPr>
          <p:cNvPr id="5" name="Imagen 4" descr="Imagen que contiene objeto&#10;&#10;Descripción generada con confianza muy alta">
            <a:extLst>
              <a:ext uri="{FF2B5EF4-FFF2-40B4-BE49-F238E27FC236}">
                <a16:creationId xmlns:a16="http://schemas.microsoft.com/office/drawing/2014/main" id="{825581C3-DFBE-4E2D-B112-D8B62019D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0"/>
            <a:ext cx="762000" cy="762000"/>
          </a:xfrm>
          <a:prstGeom prst="rect">
            <a:avLst/>
          </a:prstGeom>
        </p:spPr>
      </p:pic>
      <p:sp>
        <p:nvSpPr>
          <p:cNvPr id="15" name="CuadroTexto 14">
            <a:extLst>
              <a:ext uri="{FF2B5EF4-FFF2-40B4-BE49-F238E27FC236}">
                <a16:creationId xmlns:a16="http://schemas.microsoft.com/office/drawing/2014/main" id="{202C4CAB-522E-485D-A55D-3B320C691819}"/>
              </a:ext>
            </a:extLst>
          </p:cNvPr>
          <p:cNvSpPr txBox="1"/>
          <p:nvPr/>
        </p:nvSpPr>
        <p:spPr>
          <a:xfrm>
            <a:off x="182156" y="753690"/>
            <a:ext cx="5493812" cy="461665"/>
          </a:xfrm>
          <a:prstGeom prst="rect">
            <a:avLst/>
          </a:prstGeom>
          <a:noFill/>
        </p:spPr>
        <p:txBody>
          <a:bodyPr wrap="none" rtlCol="0">
            <a:spAutoFit/>
          </a:bodyPr>
          <a:lstStyle/>
          <a:p>
            <a:r>
              <a:rPr lang="es-ES" sz="2400" b="1" dirty="0"/>
              <a:t>Aprendizaje supervisado </a:t>
            </a:r>
            <a:r>
              <a:rPr lang="es-ES" sz="2400" b="1" dirty="0">
                <a:sym typeface="Wingdings" panose="05000000000000000000" pitchFamily="2" charset="2"/>
              </a:rPr>
              <a:t></a:t>
            </a:r>
            <a:r>
              <a:rPr lang="es-ES" sz="2400" b="1" dirty="0"/>
              <a:t> Ejemplo</a:t>
            </a:r>
          </a:p>
        </p:txBody>
      </p:sp>
      <p:pic>
        <p:nvPicPr>
          <p:cNvPr id="6" name="Imagen 5">
            <a:extLst>
              <a:ext uri="{FF2B5EF4-FFF2-40B4-BE49-F238E27FC236}">
                <a16:creationId xmlns:a16="http://schemas.microsoft.com/office/drawing/2014/main" id="{BE18748A-D6D8-4121-B3FF-7BE447D0ED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354" y="1453656"/>
            <a:ext cx="2971800" cy="1975344"/>
          </a:xfrm>
          <a:prstGeom prst="rect">
            <a:avLst/>
          </a:prstGeom>
        </p:spPr>
      </p:pic>
      <p:pic>
        <p:nvPicPr>
          <p:cNvPr id="16" name="Imagen 15">
            <a:extLst>
              <a:ext uri="{FF2B5EF4-FFF2-40B4-BE49-F238E27FC236}">
                <a16:creationId xmlns:a16="http://schemas.microsoft.com/office/drawing/2014/main" id="{B29CADC1-4BE4-4E62-9478-BB98577288C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576" y="3806247"/>
            <a:ext cx="3615932" cy="2394333"/>
          </a:xfrm>
          <a:prstGeom prst="rect">
            <a:avLst/>
          </a:prstGeom>
        </p:spPr>
      </p:pic>
      <p:pic>
        <p:nvPicPr>
          <p:cNvPr id="18" name="Imagen 17">
            <a:extLst>
              <a:ext uri="{FF2B5EF4-FFF2-40B4-BE49-F238E27FC236}">
                <a16:creationId xmlns:a16="http://schemas.microsoft.com/office/drawing/2014/main" id="{4C8E484A-A756-4814-8F16-E0B651C136A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97154" y="1443973"/>
            <a:ext cx="3246846" cy="2202523"/>
          </a:xfrm>
          <a:prstGeom prst="rect">
            <a:avLst/>
          </a:prstGeom>
        </p:spPr>
      </p:pic>
      <p:sp>
        <p:nvSpPr>
          <p:cNvPr id="19" name="Flecha: a la derecha 18">
            <a:extLst>
              <a:ext uri="{FF2B5EF4-FFF2-40B4-BE49-F238E27FC236}">
                <a16:creationId xmlns:a16="http://schemas.microsoft.com/office/drawing/2014/main" id="{46493B0D-0AF3-40A7-9763-67F1DD754D87}"/>
              </a:ext>
            </a:extLst>
          </p:cNvPr>
          <p:cNvSpPr/>
          <p:nvPr/>
        </p:nvSpPr>
        <p:spPr>
          <a:xfrm>
            <a:off x="4102575" y="2430708"/>
            <a:ext cx="9906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mc:Choice xmlns:a14="http://schemas.microsoft.com/office/drawing/2010/main" Requires="a14">
          <p:sp>
            <p:nvSpPr>
              <p:cNvPr id="36" name="CuadroTexto 35">
                <a:extLst>
                  <a:ext uri="{FF2B5EF4-FFF2-40B4-BE49-F238E27FC236}">
                    <a16:creationId xmlns:a16="http://schemas.microsoft.com/office/drawing/2014/main" id="{29D50658-F8DE-4B0C-87A8-732D6F377ECD}"/>
                  </a:ext>
                </a:extLst>
              </p:cNvPr>
              <p:cNvSpPr txBox="1"/>
              <p:nvPr/>
            </p:nvSpPr>
            <p:spPr>
              <a:xfrm>
                <a:off x="4481348" y="1525922"/>
                <a:ext cx="1476494" cy="369332"/>
              </a:xfrm>
              <a:prstGeom prst="rect">
                <a:avLst/>
              </a:prstGeom>
              <a:noFill/>
            </p:spPr>
            <p:txBody>
              <a:bodyPr wrap="none" lIns="0" tIns="0" rIns="0" bIns="0" rtlCol="0">
                <a:spAutoFit/>
              </a:bodyPr>
              <a:lstStyle/>
              <a:p>
                <a:pPr/>
                <a14:m>
                  <m:oMath xmlns:m="http://schemas.openxmlformats.org/officeDocument/2006/math">
                    <m:r>
                      <a:rPr lang="es-ES" sz="2400" b="0" i="1" smtClean="0">
                        <a:latin typeface="Cambria Math" panose="02040503050406030204" pitchFamily="18" charset="0"/>
                      </a:rPr>
                      <m:t>𝑌</m:t>
                    </m:r>
                    <m:r>
                      <a:rPr lang="es-ES" sz="2400" b="0" i="1" smtClean="0">
                        <a:latin typeface="Cambria Math" panose="02040503050406030204" pitchFamily="18" charset="0"/>
                      </a:rPr>
                      <m:t>=</m:t>
                    </m:r>
                    <m:r>
                      <a:rPr lang="es-ES" sz="2400" b="0" i="1" smtClean="0">
                        <a:latin typeface="Cambria Math" panose="02040503050406030204" pitchFamily="18" charset="0"/>
                      </a:rPr>
                      <m:t>𝑎</m:t>
                    </m:r>
                    <m:r>
                      <a:rPr lang="es-ES" sz="2400" b="0" i="1" smtClean="0">
                        <a:latin typeface="Cambria Math" panose="02040503050406030204" pitchFamily="18" charset="0"/>
                      </a:rPr>
                      <m:t> </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𝑋</m:t>
                        </m:r>
                      </m:e>
                      <m:sub>
                        <m:r>
                          <a:rPr lang="es-ES" sz="2400" b="0" i="1" smtClean="0">
                            <a:latin typeface="Cambria Math" panose="02040503050406030204" pitchFamily="18" charset="0"/>
                          </a:rPr>
                          <m:t>1</m:t>
                        </m:r>
                      </m:sub>
                    </m:sSub>
                  </m:oMath>
                </a14:m>
                <a:r>
                  <a:rPr lang="es-ES" sz="2400" dirty="0"/>
                  <a:t>+b</a:t>
                </a:r>
              </a:p>
            </p:txBody>
          </p:sp>
        </mc:Choice>
        <mc:Fallback>
          <p:sp>
            <p:nvSpPr>
              <p:cNvPr id="36" name="CuadroTexto 35">
                <a:extLst>
                  <a:ext uri="{FF2B5EF4-FFF2-40B4-BE49-F238E27FC236}">
                    <a16:creationId xmlns:a16="http://schemas.microsoft.com/office/drawing/2014/main" id="{29D50658-F8DE-4B0C-87A8-732D6F377ECD}"/>
                  </a:ext>
                </a:extLst>
              </p:cNvPr>
              <p:cNvSpPr txBox="1">
                <a:spLocks noRot="1" noChangeAspect="1" noMove="1" noResize="1" noEditPoints="1" noAdjustHandles="1" noChangeArrowheads="1" noChangeShapeType="1" noTextEdit="1"/>
              </p:cNvSpPr>
              <p:nvPr/>
            </p:nvSpPr>
            <p:spPr>
              <a:xfrm>
                <a:off x="4481348" y="1525922"/>
                <a:ext cx="1476494" cy="369332"/>
              </a:xfrm>
              <a:prstGeom prst="rect">
                <a:avLst/>
              </a:prstGeom>
              <a:blipFill>
                <a:blip r:embed="rId7"/>
                <a:stretch>
                  <a:fillRect l="-7025" t="-24590" r="-11983" b="-4918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7" name="CuadroTexto 36">
                <a:extLst>
                  <a:ext uri="{FF2B5EF4-FFF2-40B4-BE49-F238E27FC236}">
                    <a16:creationId xmlns:a16="http://schemas.microsoft.com/office/drawing/2014/main" id="{502D2E55-BBDA-4A91-852B-3E5CCA526105}"/>
                  </a:ext>
                </a:extLst>
              </p:cNvPr>
              <p:cNvSpPr txBox="1"/>
              <p:nvPr/>
            </p:nvSpPr>
            <p:spPr>
              <a:xfrm>
                <a:off x="2602124" y="1423324"/>
                <a:ext cx="11483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3200" b="0" i="1" smtClean="0">
                              <a:latin typeface="Cambria Math" panose="02040503050406030204" pitchFamily="18" charset="0"/>
                              <a:ea typeface="Cambria Math" panose="02040503050406030204" pitchFamily="18" charset="0"/>
                            </a:rPr>
                          </m:ctrlPr>
                        </m:sSubPr>
                        <m:e>
                          <m:r>
                            <a:rPr lang="es-ES" sz="3200" b="0" i="1" smtClean="0">
                              <a:latin typeface="Cambria Math" panose="02040503050406030204" pitchFamily="18" charset="0"/>
                              <a:ea typeface="Cambria Math" panose="02040503050406030204" pitchFamily="18" charset="0"/>
                            </a:rPr>
                            <m:t>𝐹</m:t>
                          </m:r>
                        </m:e>
                        <m:sub>
                          <m:r>
                            <a:rPr lang="es-ES" sz="3200" b="0" i="1" smtClean="0">
                              <a:latin typeface="Cambria Math" panose="02040503050406030204" pitchFamily="18" charset="0"/>
                              <a:ea typeface="Cambria Math" panose="02040503050406030204" pitchFamily="18" charset="0"/>
                            </a:rPr>
                            <m:t>𝜃</m:t>
                          </m:r>
                        </m:sub>
                      </m:sSub>
                      <m:r>
                        <a:rPr lang="es-ES" sz="3200" b="0" i="1" smtClean="0">
                          <a:latin typeface="Cambria Math" panose="02040503050406030204" pitchFamily="18" charset="0"/>
                          <a:ea typeface="Cambria Math" panose="02040503050406030204" pitchFamily="18" charset="0"/>
                        </a:rPr>
                        <m:t>(</m:t>
                      </m:r>
                      <m:r>
                        <a:rPr lang="es-ES" sz="3200" b="0" i="1" smtClean="0">
                          <a:latin typeface="Cambria Math" panose="02040503050406030204" pitchFamily="18" charset="0"/>
                          <a:ea typeface="Cambria Math" panose="02040503050406030204" pitchFamily="18" charset="0"/>
                        </a:rPr>
                        <m:t>𝑋</m:t>
                      </m:r>
                      <m:r>
                        <a:rPr lang="es-ES" sz="3200" b="0" i="1" smtClean="0">
                          <a:latin typeface="Cambria Math" panose="02040503050406030204" pitchFamily="18" charset="0"/>
                          <a:ea typeface="Cambria Math" panose="02040503050406030204" pitchFamily="18" charset="0"/>
                        </a:rPr>
                        <m:t>)</m:t>
                      </m:r>
                    </m:oMath>
                  </m:oMathPara>
                </a14:m>
                <a:endParaRPr lang="es-ES" sz="3200" dirty="0"/>
              </a:p>
            </p:txBody>
          </p:sp>
        </mc:Choice>
        <mc:Fallback xmlns="">
          <p:sp>
            <p:nvSpPr>
              <p:cNvPr id="37" name="CuadroTexto 36">
                <a:extLst>
                  <a:ext uri="{FF2B5EF4-FFF2-40B4-BE49-F238E27FC236}">
                    <a16:creationId xmlns:a16="http://schemas.microsoft.com/office/drawing/2014/main" id="{502D2E55-BBDA-4A91-852B-3E5CCA526105}"/>
                  </a:ext>
                </a:extLst>
              </p:cNvPr>
              <p:cNvSpPr txBox="1">
                <a:spLocks noRot="1" noChangeAspect="1" noMove="1" noResize="1" noEditPoints="1" noAdjustHandles="1" noChangeArrowheads="1" noChangeShapeType="1" noTextEdit="1"/>
              </p:cNvSpPr>
              <p:nvPr/>
            </p:nvSpPr>
            <p:spPr>
              <a:xfrm>
                <a:off x="2602124" y="1423324"/>
                <a:ext cx="1148328" cy="492443"/>
              </a:xfrm>
              <a:prstGeom prst="rect">
                <a:avLst/>
              </a:prstGeom>
              <a:blipFill>
                <a:blip r:embed="rId8"/>
                <a:stretch>
                  <a:fillRect/>
                </a:stretch>
              </a:blipFill>
            </p:spPr>
            <p:txBody>
              <a:bodyPr/>
              <a:lstStyle/>
              <a:p>
                <a:r>
                  <a:rPr lang="es-ES">
                    <a:noFill/>
                  </a:rPr>
                  <a:t> </a:t>
                </a:r>
              </a:p>
            </p:txBody>
          </p:sp>
        </mc:Fallback>
      </mc:AlternateContent>
      <p:sp>
        <p:nvSpPr>
          <p:cNvPr id="38" name="Flecha: a la derecha 37">
            <a:extLst>
              <a:ext uri="{FF2B5EF4-FFF2-40B4-BE49-F238E27FC236}">
                <a16:creationId xmlns:a16="http://schemas.microsoft.com/office/drawing/2014/main" id="{0B460440-5ED8-48DC-8FE4-25C4CC3FA413}"/>
              </a:ext>
            </a:extLst>
          </p:cNvPr>
          <p:cNvSpPr/>
          <p:nvPr/>
        </p:nvSpPr>
        <p:spPr>
          <a:xfrm>
            <a:off x="3857681" y="1592602"/>
            <a:ext cx="381000" cy="2769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mc:Choice xmlns:a14="http://schemas.microsoft.com/office/drawing/2010/main" Requires="a14">
          <p:sp>
            <p:nvSpPr>
              <p:cNvPr id="39" name="Rectángulo 38">
                <a:extLst>
                  <a:ext uri="{FF2B5EF4-FFF2-40B4-BE49-F238E27FC236}">
                    <a16:creationId xmlns:a16="http://schemas.microsoft.com/office/drawing/2014/main" id="{CF9208E4-92C4-4AAB-980C-1B1491F8EC3A}"/>
                  </a:ext>
                </a:extLst>
              </p:cNvPr>
              <p:cNvSpPr/>
              <p:nvPr/>
            </p:nvSpPr>
            <p:spPr>
              <a:xfrm>
                <a:off x="3563888" y="4727660"/>
                <a:ext cx="5659178"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rPr>
                        <m:t>𝐵𝑢𝑠𝑐𝑎𝑟</m:t>
                      </m:r>
                      <m:r>
                        <a:rPr lang="es-ES" i="1" smtClean="0">
                          <a:latin typeface="Cambria Math" panose="02040503050406030204" pitchFamily="18" charset="0"/>
                        </a:rPr>
                        <m:t> </m:t>
                      </m:r>
                      <m:r>
                        <a:rPr lang="es-ES" i="1" smtClean="0">
                          <a:latin typeface="Cambria Math" panose="02040503050406030204" pitchFamily="18" charset="0"/>
                        </a:rPr>
                        <m:t>𝑎</m:t>
                      </m:r>
                      <m:r>
                        <a:rPr lang="es-ES" b="0" i="1" smtClean="0">
                          <a:latin typeface="Cambria Math" panose="02040503050406030204" pitchFamily="18" charset="0"/>
                        </a:rPr>
                        <m:t> </m:t>
                      </m:r>
                      <m:r>
                        <a:rPr lang="es-ES" b="0" i="1" smtClean="0">
                          <a:latin typeface="Cambria Math" panose="02040503050406030204" pitchFamily="18" charset="0"/>
                        </a:rPr>
                        <m:t>𝑦</m:t>
                      </m:r>
                      <m:r>
                        <a:rPr lang="es-ES" b="0" i="1" smtClean="0">
                          <a:latin typeface="Cambria Math" panose="02040503050406030204" pitchFamily="18" charset="0"/>
                        </a:rPr>
                        <m:t> </m:t>
                      </m:r>
                      <m:r>
                        <a:rPr lang="es-ES" b="0" i="1" smtClean="0">
                          <a:latin typeface="Cambria Math" panose="02040503050406030204" pitchFamily="18" charset="0"/>
                        </a:rPr>
                        <m:t>𝑏</m:t>
                      </m:r>
                      <m:r>
                        <a:rPr lang="es-ES" b="0" i="1" smtClean="0">
                          <a:latin typeface="Cambria Math" panose="02040503050406030204" pitchFamily="18" charset="0"/>
                        </a:rPr>
                        <m:t> </m:t>
                      </m:r>
                      <m:r>
                        <a:rPr lang="es-ES" b="0" i="1" smtClean="0">
                          <a:latin typeface="Cambria Math" panose="02040503050406030204" pitchFamily="18" charset="0"/>
                        </a:rPr>
                        <m:t>𝑞𝑢𝑒</m:t>
                      </m:r>
                      <m:r>
                        <a:rPr lang="es-ES" i="1">
                          <a:latin typeface="Cambria Math" panose="02040503050406030204" pitchFamily="18" charset="0"/>
                        </a:rPr>
                        <m:t> </m:t>
                      </m:r>
                      <m:r>
                        <a:rPr lang="es-ES" i="1">
                          <a:latin typeface="Cambria Math" panose="02040503050406030204" pitchFamily="18" charset="0"/>
                        </a:rPr>
                        <m:t>𝑚𝑖𝑛𝑖𝑚𝑖𝑧𝑎𝑛</m:t>
                      </m:r>
                      <m:r>
                        <a:rPr lang="es-ES" i="1">
                          <a:latin typeface="Cambria Math" panose="02040503050406030204" pitchFamily="18" charset="0"/>
                        </a:rPr>
                        <m:t>:</m:t>
                      </m:r>
                      <m:r>
                        <a:rPr lang="es-ES" b="0" i="1" smtClean="0">
                          <a:latin typeface="Cambria Math" panose="02040503050406030204" pitchFamily="18" charset="0"/>
                        </a:rPr>
                        <m:t> </m:t>
                      </m:r>
                      <m:f>
                        <m:fPr>
                          <m:ctrlPr>
                            <a:rPr lang="es-ES" i="1" smtClean="0">
                              <a:latin typeface="Cambria Math" panose="02040503050406030204" pitchFamily="18" charset="0"/>
                            </a:rPr>
                          </m:ctrlPr>
                        </m:fPr>
                        <m:num>
                          <m:r>
                            <a:rPr lang="es-ES" i="1">
                              <a:latin typeface="Cambria Math" panose="02040503050406030204" pitchFamily="18" charset="0"/>
                            </a:rPr>
                            <m:t>1</m:t>
                          </m:r>
                        </m:num>
                        <m:den>
                          <m:r>
                            <a:rPr lang="es-ES" i="1">
                              <a:latin typeface="Cambria Math" panose="02040503050406030204" pitchFamily="18" charset="0"/>
                            </a:rPr>
                            <m:t>𝑁</m:t>
                          </m:r>
                        </m:den>
                      </m:f>
                      <m:nary>
                        <m:naryPr>
                          <m:chr m:val="∑"/>
                          <m:ctrlPr>
                            <a:rPr lang="es-ES" i="1" smtClean="0">
                              <a:latin typeface="Cambria Math" panose="02040503050406030204" pitchFamily="18" charset="0"/>
                            </a:rPr>
                          </m:ctrlPr>
                        </m:naryPr>
                        <m:sub>
                          <m:r>
                            <m:rPr>
                              <m:brk m:alnAt="23"/>
                            </m:rPr>
                            <a:rPr lang="es-ES" b="0" i="1" smtClean="0">
                              <a:latin typeface="Cambria Math" panose="02040503050406030204" pitchFamily="18" charset="0"/>
                            </a:rPr>
                            <m:t>𝑖</m:t>
                          </m:r>
                          <m:r>
                            <a:rPr lang="es-ES" b="0" i="1" smtClean="0">
                              <a:latin typeface="Cambria Math" panose="02040503050406030204" pitchFamily="18" charset="0"/>
                            </a:rPr>
                            <m:t>=1</m:t>
                          </m:r>
                        </m:sub>
                        <m:sup>
                          <m:r>
                            <a:rPr lang="es-ES" b="0" i="1" smtClean="0">
                              <a:latin typeface="Cambria Math" panose="02040503050406030204" pitchFamily="18" charset="0"/>
                            </a:rPr>
                            <m:t>𝑁</m:t>
                          </m:r>
                        </m:sup>
                        <m:e>
                          <m:sSup>
                            <m:sSupPr>
                              <m:ctrlPr>
                                <a:rPr lang="es-ES" i="1" smtClean="0">
                                  <a:latin typeface="Cambria Math" panose="02040503050406030204" pitchFamily="18" charset="0"/>
                                </a:rPr>
                              </m:ctrlPr>
                            </m:sSupPr>
                            <m:e>
                              <m:d>
                                <m:dPr>
                                  <m:begChr m:val="["/>
                                  <m:endChr m:val="]"/>
                                  <m:ctrlPr>
                                    <a:rPr lang="es-ES" i="1" smtClean="0">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𝑌</m:t>
                                      </m:r>
                                    </m:e>
                                    <m:sub>
                                      <m:r>
                                        <a:rPr lang="es-ES" i="1">
                                          <a:latin typeface="Cambria Math" panose="02040503050406030204" pitchFamily="18" charset="0"/>
                                        </a:rPr>
                                        <m:t>𝑖</m:t>
                                      </m:r>
                                    </m:sub>
                                  </m:sSub>
                                  <m:r>
                                    <a:rPr lang="es-ES" b="0" i="1" smtClean="0">
                                      <a:latin typeface="Cambria Math" panose="02040503050406030204" pitchFamily="18" charset="0"/>
                                    </a:rPr>
                                    <m:t>−</m:t>
                                  </m:r>
                                  <m:d>
                                    <m:dPr>
                                      <m:ctrlPr>
                                        <a:rPr lang="es-ES" b="0" i="1" smtClean="0">
                                          <a:latin typeface="Cambria Math" panose="02040503050406030204" pitchFamily="18" charset="0"/>
                                        </a:rPr>
                                      </m:ctrlPr>
                                    </m:dPr>
                                    <m:e>
                                      <m:r>
                                        <a:rPr lang="es-ES" i="1">
                                          <a:latin typeface="Cambria Math" panose="02040503050406030204" pitchFamily="18" charset="0"/>
                                        </a:rPr>
                                        <m:t>𝑎</m:t>
                                      </m:r>
                                      <m:r>
                                        <a:rPr lang="es-ES" i="1">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1</m:t>
                                          </m:r>
                                          <m:r>
                                            <a:rPr lang="es-ES" b="0" i="1" smtClean="0">
                                              <a:latin typeface="Cambria Math" panose="02040503050406030204" pitchFamily="18" charset="0"/>
                                            </a:rPr>
                                            <m:t>𝑖</m:t>
                                          </m:r>
                                        </m:sub>
                                      </m:sSub>
                                      <m:r>
                                        <a:rPr lang="es-ES" b="0" i="1" smtClean="0">
                                          <a:latin typeface="Cambria Math" panose="02040503050406030204" pitchFamily="18" charset="0"/>
                                        </a:rPr>
                                        <m:t>+</m:t>
                                      </m:r>
                                      <m:r>
                                        <a:rPr lang="es-ES" b="0" i="1" smtClean="0">
                                          <a:latin typeface="Cambria Math" panose="02040503050406030204" pitchFamily="18" charset="0"/>
                                        </a:rPr>
                                        <m:t>𝑏</m:t>
                                      </m:r>
                                    </m:e>
                                  </m:d>
                                </m:e>
                              </m:d>
                            </m:e>
                            <m:sup>
                              <m:r>
                                <a:rPr lang="es-ES" b="0" i="1" smtClean="0">
                                  <a:latin typeface="Cambria Math" panose="02040503050406030204" pitchFamily="18" charset="0"/>
                                </a:rPr>
                                <m:t>2</m:t>
                              </m:r>
                            </m:sup>
                          </m:sSup>
                          <m:r>
                            <a:rPr lang="es-ES" b="0" i="1" smtClean="0">
                              <a:latin typeface="Cambria Math" panose="02040503050406030204" pitchFamily="18" charset="0"/>
                            </a:rPr>
                            <m:t> </m:t>
                          </m:r>
                        </m:e>
                      </m:nary>
                    </m:oMath>
                  </m:oMathPara>
                </a14:m>
                <a:endParaRPr lang="es-ES" dirty="0"/>
              </a:p>
            </p:txBody>
          </p:sp>
        </mc:Choice>
        <mc:Fallback>
          <p:sp>
            <p:nvSpPr>
              <p:cNvPr id="39" name="Rectángulo 38">
                <a:extLst>
                  <a:ext uri="{FF2B5EF4-FFF2-40B4-BE49-F238E27FC236}">
                    <a16:creationId xmlns:a16="http://schemas.microsoft.com/office/drawing/2014/main" id="{CF9208E4-92C4-4AAB-980C-1B1491F8EC3A}"/>
                  </a:ext>
                </a:extLst>
              </p:cNvPr>
              <p:cNvSpPr>
                <a:spLocks noRot="1" noChangeAspect="1" noMove="1" noResize="1" noEditPoints="1" noAdjustHandles="1" noChangeArrowheads="1" noChangeShapeType="1" noTextEdit="1"/>
              </p:cNvSpPr>
              <p:nvPr/>
            </p:nvSpPr>
            <p:spPr>
              <a:xfrm>
                <a:off x="3563888" y="4727660"/>
                <a:ext cx="5659178" cy="871264"/>
              </a:xfrm>
              <a:prstGeom prst="rect">
                <a:avLst/>
              </a:prstGeom>
              <a:blipFill>
                <a:blip r:embed="rId9"/>
                <a:stretch>
                  <a:fillRect/>
                </a:stretch>
              </a:blipFill>
            </p:spPr>
            <p:txBody>
              <a:bodyPr/>
              <a:lstStyle/>
              <a:p>
                <a:r>
                  <a:rPr lang="es-ES">
                    <a:noFill/>
                  </a:rPr>
                  <a:t> </a:t>
                </a:r>
              </a:p>
            </p:txBody>
          </p:sp>
        </mc:Fallback>
      </mc:AlternateContent>
      <p:sp>
        <p:nvSpPr>
          <p:cNvPr id="20" name="Flecha: hacia abajo 19">
            <a:extLst>
              <a:ext uri="{FF2B5EF4-FFF2-40B4-BE49-F238E27FC236}">
                <a16:creationId xmlns:a16="http://schemas.microsoft.com/office/drawing/2014/main" id="{00463BB0-D2BA-46F0-8647-5E64F07F5582}"/>
              </a:ext>
            </a:extLst>
          </p:cNvPr>
          <p:cNvSpPr/>
          <p:nvPr/>
        </p:nvSpPr>
        <p:spPr>
          <a:xfrm rot="3768302">
            <a:off x="4649411" y="3306097"/>
            <a:ext cx="348786" cy="1272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038AD131-06F3-453B-870D-74C6390225F0}"/>
              </a:ext>
            </a:extLst>
          </p:cNvPr>
          <p:cNvSpPr txBox="1"/>
          <p:nvPr/>
        </p:nvSpPr>
        <p:spPr>
          <a:xfrm>
            <a:off x="4048181" y="2801690"/>
            <a:ext cx="941283" cy="369332"/>
          </a:xfrm>
          <a:prstGeom prst="rect">
            <a:avLst/>
          </a:prstGeom>
          <a:noFill/>
        </p:spPr>
        <p:txBody>
          <a:bodyPr wrap="none" rtlCol="0">
            <a:spAutoFit/>
          </a:bodyPr>
          <a:lstStyle/>
          <a:p>
            <a:r>
              <a:rPr lang="es-ES" dirty="0"/>
              <a:t>Modelo</a:t>
            </a:r>
          </a:p>
        </p:txBody>
      </p:sp>
      <p:sp>
        <p:nvSpPr>
          <p:cNvPr id="17" name="CuadroTexto 16">
            <a:extLst>
              <a:ext uri="{FF2B5EF4-FFF2-40B4-BE49-F238E27FC236}">
                <a16:creationId xmlns:a16="http://schemas.microsoft.com/office/drawing/2014/main" id="{F95C2DD0-AE5F-4C3F-8869-2BADAA5BA7E6}"/>
              </a:ext>
            </a:extLst>
          </p:cNvPr>
          <p:cNvSpPr txBox="1"/>
          <p:nvPr/>
        </p:nvSpPr>
        <p:spPr>
          <a:xfrm>
            <a:off x="4916786" y="4031660"/>
            <a:ext cx="1518364" cy="369332"/>
          </a:xfrm>
          <a:prstGeom prst="rect">
            <a:avLst/>
          </a:prstGeom>
          <a:noFill/>
        </p:spPr>
        <p:txBody>
          <a:bodyPr wrap="none" rtlCol="0">
            <a:spAutoFit/>
          </a:bodyPr>
          <a:lstStyle/>
          <a:p>
            <a:r>
              <a:rPr lang="es-ES" dirty="0"/>
              <a:t>Optimización</a:t>
            </a:r>
          </a:p>
        </p:txBody>
      </p:sp>
      <p:sp>
        <p:nvSpPr>
          <p:cNvPr id="21" name="CuadroTexto 20">
            <a:extLst>
              <a:ext uri="{FF2B5EF4-FFF2-40B4-BE49-F238E27FC236}">
                <a16:creationId xmlns:a16="http://schemas.microsoft.com/office/drawing/2014/main" id="{FDA5A19F-6B17-4777-9933-B36942931C68}"/>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spTree>
    <p:extLst>
      <p:ext uri="{BB962C8B-B14F-4D97-AF65-F5344CB8AC3E}">
        <p14:creationId xmlns:p14="http://schemas.microsoft.com/office/powerpoint/2010/main" val="444735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a:xfrm>
            <a:off x="457200" y="838200"/>
            <a:ext cx="8610600" cy="5486400"/>
          </a:xfrm>
        </p:spPr>
        <p:txBody>
          <a:bodyPr/>
          <a:lstStyle/>
          <a:p>
            <a:pPr marL="0" indent="0">
              <a:lnSpc>
                <a:spcPct val="90000"/>
              </a:lnSpc>
              <a:buNone/>
            </a:pPr>
            <a:r>
              <a:rPr lang="es-ES" sz="2000" dirty="0"/>
              <a:t>Ajuste de parámetros</a:t>
            </a:r>
            <a:endParaRPr lang="es-ES" altLang="es-ES_tradnl" sz="2000" dirty="0"/>
          </a:p>
          <a:p>
            <a:pPr marL="457200" lvl="1" indent="0">
              <a:lnSpc>
                <a:spcPct val="90000"/>
              </a:lnSpc>
              <a:buNone/>
            </a:pPr>
            <a:r>
              <a:rPr lang="es-ES" altLang="es-ES_tradnl" sz="1800" dirty="0"/>
              <a:t>Sobreajuste (</a:t>
            </a:r>
            <a:r>
              <a:rPr lang="es-ES" altLang="es-ES_tradnl" sz="1800" dirty="0" err="1"/>
              <a:t>overfitting</a:t>
            </a:r>
            <a:r>
              <a:rPr lang="es-ES" altLang="es-ES_tradnl" sz="1800" dirty="0"/>
              <a:t>)</a:t>
            </a:r>
            <a:endParaRPr lang="es-ES" altLang="es-ES_tradnl" sz="1400" dirty="0"/>
          </a:p>
          <a:p>
            <a:pPr>
              <a:lnSpc>
                <a:spcPct val="90000"/>
              </a:lnSpc>
            </a:pPr>
            <a:endParaRPr lang="es-ES" altLang="es-ES_tradnl" sz="2000" dirty="0"/>
          </a:p>
          <a:p>
            <a:pPr>
              <a:lnSpc>
                <a:spcPct val="90000"/>
              </a:lnSpc>
            </a:pPr>
            <a:endParaRPr lang="es-ES" altLang="es-ES_tradnl" sz="2000" dirty="0"/>
          </a:p>
          <a:p>
            <a:pPr marL="0" indent="0">
              <a:lnSpc>
                <a:spcPct val="90000"/>
              </a:lnSpc>
              <a:buNone/>
            </a:pPr>
            <a:endParaRPr lang="es-ES" altLang="es-ES_tradnl" sz="2000" dirty="0"/>
          </a:p>
          <a:p>
            <a:pPr>
              <a:lnSpc>
                <a:spcPct val="90000"/>
              </a:lnSpc>
            </a:pPr>
            <a:endParaRPr lang="es-ES" altLang="es-ES_tradnl" sz="1600" dirty="0"/>
          </a:p>
        </p:txBody>
      </p:sp>
      <p:pic>
        <p:nvPicPr>
          <p:cNvPr id="5" name="Imagen 4">
            <a:extLst>
              <a:ext uri="{FF2B5EF4-FFF2-40B4-BE49-F238E27FC236}">
                <a16:creationId xmlns:a16="http://schemas.microsoft.com/office/drawing/2014/main" id="{98058B65-B4D1-4792-9012-24068AD9EABF}"/>
              </a:ext>
            </a:extLst>
          </p:cNvPr>
          <p:cNvPicPr>
            <a:picLocks noChangeAspect="1"/>
          </p:cNvPicPr>
          <p:nvPr/>
        </p:nvPicPr>
        <p:blipFill>
          <a:blip r:embed="rId3"/>
          <a:stretch>
            <a:fillRect/>
          </a:stretch>
        </p:blipFill>
        <p:spPr>
          <a:xfrm>
            <a:off x="990600" y="1676400"/>
            <a:ext cx="6029325" cy="1571625"/>
          </a:xfrm>
          <a:prstGeom prst="rect">
            <a:avLst/>
          </a:prstGeom>
        </p:spPr>
      </p:pic>
      <p:pic>
        <p:nvPicPr>
          <p:cNvPr id="2" name="Imagen 1">
            <a:extLst>
              <a:ext uri="{FF2B5EF4-FFF2-40B4-BE49-F238E27FC236}">
                <a16:creationId xmlns:a16="http://schemas.microsoft.com/office/drawing/2014/main" id="{1ECFA4AE-C191-4D8F-BB45-61D2F65F7D03}"/>
              </a:ext>
            </a:extLst>
          </p:cNvPr>
          <p:cNvPicPr>
            <a:picLocks noChangeAspect="1"/>
          </p:cNvPicPr>
          <p:nvPr/>
        </p:nvPicPr>
        <p:blipFill>
          <a:blip r:embed="rId4"/>
          <a:stretch>
            <a:fillRect/>
          </a:stretch>
        </p:blipFill>
        <p:spPr>
          <a:xfrm>
            <a:off x="1143000" y="3418114"/>
            <a:ext cx="6010275" cy="2286000"/>
          </a:xfrm>
          <a:prstGeom prst="rect">
            <a:avLst/>
          </a:prstGeom>
        </p:spPr>
      </p:pic>
      <p:sp>
        <p:nvSpPr>
          <p:cNvPr id="3" name="CuadroTexto 2">
            <a:extLst>
              <a:ext uri="{FF2B5EF4-FFF2-40B4-BE49-F238E27FC236}">
                <a16:creationId xmlns:a16="http://schemas.microsoft.com/office/drawing/2014/main" id="{C5165D1D-1D68-4F76-8C4A-E3461FD914AA}"/>
              </a:ext>
            </a:extLst>
          </p:cNvPr>
          <p:cNvSpPr txBox="1"/>
          <p:nvPr/>
        </p:nvSpPr>
        <p:spPr>
          <a:xfrm>
            <a:off x="9822" y="6550673"/>
            <a:ext cx="3887154" cy="276999"/>
          </a:xfrm>
          <a:prstGeom prst="rect">
            <a:avLst/>
          </a:prstGeom>
        </p:spPr>
        <p:txBody>
          <a:bodyPr wrap="square">
            <a:spAutoFit/>
          </a:bodyPr>
          <a:lstStyle>
            <a:defPPr>
              <a:defRPr lang="es-ES"/>
            </a:defPPr>
            <a:lvl1pPr>
              <a:defRPr sz="1200"/>
            </a:lvl1pPr>
          </a:lstStyle>
          <a:p>
            <a:r>
              <a:rPr lang="es-ES" dirty="0"/>
              <a:t>Fuente: Andrew Ng, curso Machine Learning, Stanford</a:t>
            </a:r>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09D68B95-9768-4A6D-B151-A693EDB747AE}"/>
                  </a:ext>
                </a:extLst>
              </p:cNvPr>
              <p:cNvSpPr txBox="1"/>
              <p:nvPr/>
            </p:nvSpPr>
            <p:spPr>
              <a:xfrm flipH="1">
                <a:off x="7200900" y="3581400"/>
                <a:ext cx="1790700" cy="1200329"/>
              </a:xfrm>
              <a:prstGeom prst="rect">
                <a:avLst/>
              </a:prstGeom>
              <a:noFill/>
            </p:spPr>
            <p:txBody>
              <a:bodyPr wrap="square" rtlCol="0">
                <a:spAutoFit/>
              </a:bodyPr>
              <a:lstStyle/>
              <a:p>
                <a:r>
                  <a:rPr lang="es-ES" dirty="0"/>
                  <a:t>En este caso </a:t>
                </a:r>
                <a14:m>
                  <m:oMath xmlns:m="http://schemas.openxmlformats.org/officeDocument/2006/math">
                    <m:sSub>
                      <m:sSubPr>
                        <m:ctrlPr>
                          <a:rPr lang="es-ES" i="1" smtClean="0">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𝜃</m:t>
                        </m:r>
                      </m:e>
                      <m:sub>
                        <m:r>
                          <a:rPr lang="es-ES" b="0" i="1" smtClean="0">
                            <a:latin typeface="Cambria Math" panose="02040503050406030204" pitchFamily="18" charset="0"/>
                            <a:ea typeface="Cambria Math" panose="02040503050406030204" pitchFamily="18" charset="0"/>
                          </a:rPr>
                          <m:t>𝑛</m:t>
                        </m:r>
                      </m:sub>
                    </m:sSub>
                  </m:oMath>
                </a14:m>
                <a:r>
                  <a:rPr lang="es-ES" dirty="0"/>
                  <a:t> son mis parámetro de ajuste</a:t>
                </a:r>
              </a:p>
            </p:txBody>
          </p:sp>
        </mc:Choice>
        <mc:Fallback xmlns="">
          <p:sp>
            <p:nvSpPr>
              <p:cNvPr id="6" name="CuadroTexto 5">
                <a:extLst>
                  <a:ext uri="{FF2B5EF4-FFF2-40B4-BE49-F238E27FC236}">
                    <a16:creationId xmlns:a16="http://schemas.microsoft.com/office/drawing/2014/main" id="{09D68B95-9768-4A6D-B151-A693EDB747AE}"/>
                  </a:ext>
                </a:extLst>
              </p:cNvPr>
              <p:cNvSpPr txBox="1">
                <a:spLocks noRot="1" noChangeAspect="1" noMove="1" noResize="1" noEditPoints="1" noAdjustHandles="1" noChangeArrowheads="1" noChangeShapeType="1" noTextEdit="1"/>
              </p:cNvSpPr>
              <p:nvPr/>
            </p:nvSpPr>
            <p:spPr>
              <a:xfrm flipH="1">
                <a:off x="7200900" y="3581400"/>
                <a:ext cx="1790700" cy="1200329"/>
              </a:xfrm>
              <a:prstGeom prst="rect">
                <a:avLst/>
              </a:prstGeom>
              <a:blipFill>
                <a:blip r:embed="rId5"/>
                <a:stretch>
                  <a:fillRect l="-2721" t="-3061" b="-7143"/>
                </a:stretch>
              </a:blipFill>
            </p:spPr>
            <p:txBody>
              <a:bodyPr/>
              <a:lstStyle/>
              <a:p>
                <a:r>
                  <a:rPr lang="es-ES">
                    <a:noFill/>
                  </a:rPr>
                  <a:t> </a:t>
                </a:r>
              </a:p>
            </p:txBody>
          </p:sp>
        </mc:Fallback>
      </mc:AlternateContent>
      <p:sp>
        <p:nvSpPr>
          <p:cNvPr id="8" name="CuadroTexto 7">
            <a:extLst>
              <a:ext uri="{FF2B5EF4-FFF2-40B4-BE49-F238E27FC236}">
                <a16:creationId xmlns:a16="http://schemas.microsoft.com/office/drawing/2014/main" id="{81BC37F9-5375-42A2-BF6B-1E6E039D31D3}"/>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sp>
        <p:nvSpPr>
          <p:cNvPr id="10" name="Rectangle 5">
            <a:extLst>
              <a:ext uri="{FF2B5EF4-FFF2-40B4-BE49-F238E27FC236}">
                <a16:creationId xmlns:a16="http://schemas.microsoft.com/office/drawing/2014/main" id="{3CAE0BB9-A161-4CA9-BB41-7087C78E198B}"/>
              </a:ext>
            </a:extLst>
          </p:cNvPr>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s-ES" sz="2400" dirty="0">
                <a:solidFill>
                  <a:schemeClr val="tx2"/>
                </a:solidFill>
              </a:rPr>
              <a:t>Machine learning</a:t>
            </a:r>
          </a:p>
        </p:txBody>
      </p:sp>
      <p:pic>
        <p:nvPicPr>
          <p:cNvPr id="9" name="Picture 2" descr="Resultado de imagen de workflow">
            <a:extLst>
              <a:ext uri="{FF2B5EF4-FFF2-40B4-BE49-F238E27FC236}">
                <a16:creationId xmlns:a16="http://schemas.microsoft.com/office/drawing/2014/main" id="{BE5D4617-DA14-4E44-B1EA-AB0029C3839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62169" y="219194"/>
            <a:ext cx="946927" cy="66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439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a:xfrm>
            <a:off x="457200" y="838200"/>
            <a:ext cx="8610600" cy="5486400"/>
          </a:xfrm>
        </p:spPr>
        <p:txBody>
          <a:bodyPr/>
          <a:lstStyle/>
          <a:p>
            <a:pPr marL="0" indent="0">
              <a:lnSpc>
                <a:spcPct val="90000"/>
              </a:lnSpc>
              <a:buNone/>
            </a:pPr>
            <a:r>
              <a:rPr lang="es-ES" sz="2000" dirty="0"/>
              <a:t>Ajuste de parámetros</a:t>
            </a:r>
            <a:endParaRPr lang="es-ES" altLang="es-ES_tradnl" sz="2000" dirty="0"/>
          </a:p>
          <a:p>
            <a:pPr lvl="1">
              <a:lnSpc>
                <a:spcPct val="90000"/>
              </a:lnSpc>
            </a:pPr>
            <a:r>
              <a:rPr lang="es-ES" altLang="es-ES_tradnl" sz="1600" dirty="0"/>
              <a:t>Regularización</a:t>
            </a:r>
          </a:p>
          <a:p>
            <a:pPr lvl="1">
              <a:lnSpc>
                <a:spcPct val="90000"/>
              </a:lnSpc>
            </a:pPr>
            <a:r>
              <a:rPr lang="es-ES" altLang="es-ES_tradnl" sz="1600" dirty="0"/>
              <a:t>Ajuste de parámetros</a:t>
            </a:r>
          </a:p>
          <a:p>
            <a:pPr marL="0" indent="0">
              <a:lnSpc>
                <a:spcPct val="90000"/>
              </a:lnSpc>
              <a:buNone/>
            </a:pPr>
            <a:endParaRPr lang="es-ES" altLang="es-ES_tradnl" sz="2000" dirty="0"/>
          </a:p>
          <a:p>
            <a:pPr>
              <a:lnSpc>
                <a:spcPct val="90000"/>
              </a:lnSpc>
            </a:pPr>
            <a:endParaRPr lang="es-ES" altLang="es-ES_tradnl" sz="1600" dirty="0"/>
          </a:p>
        </p:txBody>
      </p:sp>
      <p:pic>
        <p:nvPicPr>
          <p:cNvPr id="2" name="Imagen 1">
            <a:extLst>
              <a:ext uri="{FF2B5EF4-FFF2-40B4-BE49-F238E27FC236}">
                <a16:creationId xmlns:a16="http://schemas.microsoft.com/office/drawing/2014/main" id="{01B85C71-EB74-43B0-90D3-69AD1B2F4675}"/>
              </a:ext>
            </a:extLst>
          </p:cNvPr>
          <p:cNvPicPr>
            <a:picLocks noChangeAspect="1"/>
          </p:cNvPicPr>
          <p:nvPr/>
        </p:nvPicPr>
        <p:blipFill>
          <a:blip r:embed="rId3"/>
          <a:stretch>
            <a:fillRect/>
          </a:stretch>
        </p:blipFill>
        <p:spPr>
          <a:xfrm>
            <a:off x="2722151" y="4721662"/>
            <a:ext cx="2688049" cy="1698307"/>
          </a:xfrm>
          <a:prstGeom prst="rect">
            <a:avLst/>
          </a:prstGeom>
        </p:spPr>
      </p:pic>
      <p:pic>
        <p:nvPicPr>
          <p:cNvPr id="5" name="Imagen 4">
            <a:extLst>
              <a:ext uri="{FF2B5EF4-FFF2-40B4-BE49-F238E27FC236}">
                <a16:creationId xmlns:a16="http://schemas.microsoft.com/office/drawing/2014/main" id="{36633E40-B4F5-4587-9E71-744B929BAFA0}"/>
              </a:ext>
            </a:extLst>
          </p:cNvPr>
          <p:cNvPicPr>
            <a:picLocks noChangeAspect="1"/>
          </p:cNvPicPr>
          <p:nvPr/>
        </p:nvPicPr>
        <p:blipFill>
          <a:blip r:embed="rId4"/>
          <a:stretch>
            <a:fillRect/>
          </a:stretch>
        </p:blipFill>
        <p:spPr>
          <a:xfrm>
            <a:off x="4114800" y="2001757"/>
            <a:ext cx="2887824" cy="1788863"/>
          </a:xfrm>
          <a:prstGeom prst="rect">
            <a:avLst/>
          </a:prstGeom>
        </p:spPr>
      </p:pic>
      <p:pic>
        <p:nvPicPr>
          <p:cNvPr id="6" name="Imagen 5">
            <a:extLst>
              <a:ext uri="{FF2B5EF4-FFF2-40B4-BE49-F238E27FC236}">
                <a16:creationId xmlns:a16="http://schemas.microsoft.com/office/drawing/2014/main" id="{14D6BD99-44B7-406A-B73A-0FF1CEBB6E4E}"/>
              </a:ext>
            </a:extLst>
          </p:cNvPr>
          <p:cNvPicPr>
            <a:picLocks noChangeAspect="1"/>
          </p:cNvPicPr>
          <p:nvPr/>
        </p:nvPicPr>
        <p:blipFill>
          <a:blip r:embed="rId5"/>
          <a:stretch>
            <a:fillRect/>
          </a:stretch>
        </p:blipFill>
        <p:spPr>
          <a:xfrm>
            <a:off x="228600" y="2001757"/>
            <a:ext cx="2968306" cy="1884443"/>
          </a:xfrm>
          <a:prstGeom prst="rect">
            <a:avLst/>
          </a:prstGeom>
        </p:spPr>
      </p:pic>
      <p:sp>
        <p:nvSpPr>
          <p:cNvPr id="7" name="CuadroTexto 6">
            <a:extLst>
              <a:ext uri="{FF2B5EF4-FFF2-40B4-BE49-F238E27FC236}">
                <a16:creationId xmlns:a16="http://schemas.microsoft.com/office/drawing/2014/main" id="{12C51427-5BF1-436F-8D21-D9A090031AA1}"/>
              </a:ext>
            </a:extLst>
          </p:cNvPr>
          <p:cNvSpPr txBox="1"/>
          <p:nvPr/>
        </p:nvSpPr>
        <p:spPr>
          <a:xfrm>
            <a:off x="1066800" y="3953656"/>
            <a:ext cx="1364476" cy="369332"/>
          </a:xfrm>
          <a:prstGeom prst="rect">
            <a:avLst/>
          </a:prstGeom>
          <a:noFill/>
        </p:spPr>
        <p:txBody>
          <a:bodyPr wrap="none" rtlCol="0">
            <a:spAutoFit/>
          </a:bodyPr>
          <a:lstStyle/>
          <a:p>
            <a:r>
              <a:rPr lang="es-ES" dirty="0" err="1"/>
              <a:t>Underfitting</a:t>
            </a:r>
            <a:endParaRPr lang="es-ES" dirty="0"/>
          </a:p>
        </p:txBody>
      </p:sp>
      <p:sp>
        <p:nvSpPr>
          <p:cNvPr id="9" name="CuadroTexto 8">
            <a:extLst>
              <a:ext uri="{FF2B5EF4-FFF2-40B4-BE49-F238E27FC236}">
                <a16:creationId xmlns:a16="http://schemas.microsoft.com/office/drawing/2014/main" id="{06C6B3A9-79F4-4906-B750-0D3C1CD45E39}"/>
              </a:ext>
            </a:extLst>
          </p:cNvPr>
          <p:cNvSpPr txBox="1"/>
          <p:nvPr/>
        </p:nvSpPr>
        <p:spPr>
          <a:xfrm>
            <a:off x="5005041" y="3809617"/>
            <a:ext cx="1236236" cy="369332"/>
          </a:xfrm>
          <a:prstGeom prst="rect">
            <a:avLst/>
          </a:prstGeom>
          <a:noFill/>
        </p:spPr>
        <p:txBody>
          <a:bodyPr wrap="none" rtlCol="0">
            <a:spAutoFit/>
          </a:bodyPr>
          <a:lstStyle/>
          <a:p>
            <a:r>
              <a:rPr lang="es-ES" dirty="0" err="1"/>
              <a:t>Overfitting</a:t>
            </a:r>
            <a:endParaRPr lang="es-ES" dirty="0"/>
          </a:p>
        </p:txBody>
      </p:sp>
      <p:sp>
        <p:nvSpPr>
          <p:cNvPr id="10" name="CuadroTexto 9">
            <a:extLst>
              <a:ext uri="{FF2B5EF4-FFF2-40B4-BE49-F238E27FC236}">
                <a16:creationId xmlns:a16="http://schemas.microsoft.com/office/drawing/2014/main" id="{5ADE772C-8079-4258-B10D-43A5C72206D4}"/>
              </a:ext>
            </a:extLst>
          </p:cNvPr>
          <p:cNvSpPr txBox="1"/>
          <p:nvPr/>
        </p:nvSpPr>
        <p:spPr>
          <a:xfrm>
            <a:off x="5143500" y="5201483"/>
            <a:ext cx="723275" cy="369332"/>
          </a:xfrm>
          <a:prstGeom prst="rect">
            <a:avLst/>
          </a:prstGeom>
          <a:noFill/>
        </p:spPr>
        <p:txBody>
          <a:bodyPr wrap="none" rtlCol="0">
            <a:spAutoFit/>
          </a:bodyPr>
          <a:lstStyle/>
          <a:p>
            <a:r>
              <a:rPr lang="es-ES" dirty="0" err="1"/>
              <a:t>Right</a:t>
            </a:r>
            <a:endParaRPr lang="es-ES" dirty="0"/>
          </a:p>
        </p:txBody>
      </p:sp>
      <p:sp>
        <p:nvSpPr>
          <p:cNvPr id="11" name="CuadroTexto 10">
            <a:extLst>
              <a:ext uri="{FF2B5EF4-FFF2-40B4-BE49-F238E27FC236}">
                <a16:creationId xmlns:a16="http://schemas.microsoft.com/office/drawing/2014/main" id="{23FC886F-5CCA-4FBE-A66A-707119D1661C}"/>
              </a:ext>
            </a:extLst>
          </p:cNvPr>
          <p:cNvSpPr txBox="1"/>
          <p:nvPr/>
        </p:nvSpPr>
        <p:spPr>
          <a:xfrm>
            <a:off x="5321384" y="1045396"/>
            <a:ext cx="2438400" cy="584775"/>
          </a:xfrm>
          <a:prstGeom prst="rect">
            <a:avLst/>
          </a:prstGeom>
          <a:noFill/>
        </p:spPr>
        <p:txBody>
          <a:bodyPr wrap="square" rtlCol="0">
            <a:spAutoFit/>
          </a:bodyPr>
          <a:lstStyle/>
          <a:p>
            <a:r>
              <a:rPr lang="es-ES" sz="1600" dirty="0"/>
              <a:t>Línea/superficie de discriminación</a:t>
            </a:r>
          </a:p>
        </p:txBody>
      </p:sp>
      <p:cxnSp>
        <p:nvCxnSpPr>
          <p:cNvPr id="14" name="Conector recto de flecha 13">
            <a:extLst>
              <a:ext uri="{FF2B5EF4-FFF2-40B4-BE49-F238E27FC236}">
                <a16:creationId xmlns:a16="http://schemas.microsoft.com/office/drawing/2014/main" id="{496B371C-94C8-4505-8E0D-9A7D8D17514D}"/>
              </a:ext>
            </a:extLst>
          </p:cNvPr>
          <p:cNvCxnSpPr/>
          <p:nvPr/>
        </p:nvCxnSpPr>
        <p:spPr>
          <a:xfrm flipH="1">
            <a:off x="5410200" y="1620757"/>
            <a:ext cx="212959" cy="512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6C0F3580-AA88-4490-B689-7D90595F4C68}"/>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sp>
        <p:nvSpPr>
          <p:cNvPr id="16" name="Rectangle 5">
            <a:extLst>
              <a:ext uri="{FF2B5EF4-FFF2-40B4-BE49-F238E27FC236}">
                <a16:creationId xmlns:a16="http://schemas.microsoft.com/office/drawing/2014/main" id="{681441F7-F157-4C78-B7A8-50CEA959B631}"/>
              </a:ext>
            </a:extLst>
          </p:cNvPr>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s-ES" sz="2400" dirty="0">
                <a:solidFill>
                  <a:schemeClr val="tx2"/>
                </a:solidFill>
              </a:rPr>
              <a:t>Machine learning</a:t>
            </a:r>
          </a:p>
        </p:txBody>
      </p:sp>
      <p:pic>
        <p:nvPicPr>
          <p:cNvPr id="17" name="Picture 2" descr="Resultado de imagen de workflow">
            <a:extLst>
              <a:ext uri="{FF2B5EF4-FFF2-40B4-BE49-F238E27FC236}">
                <a16:creationId xmlns:a16="http://schemas.microsoft.com/office/drawing/2014/main" id="{17AB7112-76CD-4F2F-ADC0-E6A59A402D8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62169" y="219194"/>
            <a:ext cx="946927" cy="66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341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a:xfrm>
            <a:off x="457200" y="838200"/>
            <a:ext cx="8610600" cy="5486400"/>
          </a:xfrm>
        </p:spPr>
        <p:txBody>
          <a:bodyPr/>
          <a:lstStyle/>
          <a:p>
            <a:pPr marL="0" indent="0">
              <a:lnSpc>
                <a:spcPct val="90000"/>
              </a:lnSpc>
              <a:buNone/>
            </a:pPr>
            <a:r>
              <a:rPr lang="es-ES" sz="2000" dirty="0"/>
              <a:t>Ajuste de parámetros</a:t>
            </a:r>
            <a:endParaRPr lang="es-ES" altLang="es-ES_tradnl" sz="2000" dirty="0"/>
          </a:p>
          <a:p>
            <a:pPr>
              <a:lnSpc>
                <a:spcPct val="90000"/>
              </a:lnSpc>
            </a:pPr>
            <a:endParaRPr lang="es-ES" altLang="es-ES_tradnl" sz="2000" dirty="0"/>
          </a:p>
          <a:p>
            <a:pPr marL="0" indent="0">
              <a:lnSpc>
                <a:spcPct val="90000"/>
              </a:lnSpc>
              <a:buNone/>
            </a:pPr>
            <a:endParaRPr lang="es-ES" altLang="es-ES_tradnl" sz="2000" dirty="0"/>
          </a:p>
          <a:p>
            <a:pPr>
              <a:lnSpc>
                <a:spcPct val="90000"/>
              </a:lnSpc>
            </a:pPr>
            <a:endParaRPr lang="es-ES" altLang="es-ES_tradnl" sz="1600" dirty="0"/>
          </a:p>
        </p:txBody>
      </p:sp>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s-ES" sz="2400" dirty="0">
                <a:solidFill>
                  <a:schemeClr val="tx2"/>
                </a:solidFill>
              </a:rPr>
              <a:t>Machine learning</a:t>
            </a:r>
          </a:p>
        </p:txBody>
      </p:sp>
      <p:sp>
        <p:nvSpPr>
          <p:cNvPr id="3" name="CuadroTexto 2">
            <a:extLst>
              <a:ext uri="{FF2B5EF4-FFF2-40B4-BE49-F238E27FC236}">
                <a16:creationId xmlns:a16="http://schemas.microsoft.com/office/drawing/2014/main" id="{C5165D1D-1D68-4F76-8C4A-E3461FD914AA}"/>
              </a:ext>
            </a:extLst>
          </p:cNvPr>
          <p:cNvSpPr txBox="1"/>
          <p:nvPr/>
        </p:nvSpPr>
        <p:spPr>
          <a:xfrm>
            <a:off x="9822" y="6550673"/>
            <a:ext cx="3887154" cy="276999"/>
          </a:xfrm>
          <a:prstGeom prst="rect">
            <a:avLst/>
          </a:prstGeom>
        </p:spPr>
        <p:txBody>
          <a:bodyPr wrap="square">
            <a:spAutoFit/>
          </a:bodyPr>
          <a:lstStyle>
            <a:defPPr>
              <a:defRPr lang="es-ES"/>
            </a:defPPr>
            <a:lvl1pPr>
              <a:defRPr sz="1200"/>
            </a:lvl1pPr>
          </a:lstStyle>
          <a:p>
            <a:r>
              <a:rPr lang="es-ES" dirty="0"/>
              <a:t>Fuente: Andrew Ng, curso Machine Learning, Stanford</a:t>
            </a:r>
          </a:p>
        </p:txBody>
      </p:sp>
      <p:pic>
        <p:nvPicPr>
          <p:cNvPr id="8" name="Imagen 7">
            <a:extLst>
              <a:ext uri="{FF2B5EF4-FFF2-40B4-BE49-F238E27FC236}">
                <a16:creationId xmlns:a16="http://schemas.microsoft.com/office/drawing/2014/main" id="{262879D8-9954-4905-BC67-C59340566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664" y="1981200"/>
            <a:ext cx="3342503" cy="2576513"/>
          </a:xfrm>
          <a:prstGeom prst="rect">
            <a:avLst/>
          </a:prstGeom>
        </p:spPr>
      </p:pic>
      <p:sp>
        <p:nvSpPr>
          <p:cNvPr id="7" name="CuadroTexto 6">
            <a:extLst>
              <a:ext uri="{FF2B5EF4-FFF2-40B4-BE49-F238E27FC236}">
                <a16:creationId xmlns:a16="http://schemas.microsoft.com/office/drawing/2014/main" id="{2BE93B29-0E21-4794-A851-CA96AF877E62}"/>
              </a:ext>
            </a:extLst>
          </p:cNvPr>
          <p:cNvSpPr txBox="1"/>
          <p:nvPr/>
        </p:nvSpPr>
        <p:spPr>
          <a:xfrm>
            <a:off x="1219200" y="5127727"/>
            <a:ext cx="6417141" cy="369332"/>
          </a:xfrm>
          <a:prstGeom prst="rect">
            <a:avLst/>
          </a:prstGeom>
          <a:noFill/>
        </p:spPr>
        <p:txBody>
          <a:bodyPr wrap="none" rtlCol="0">
            <a:spAutoFit/>
          </a:bodyPr>
          <a:lstStyle/>
          <a:p>
            <a:r>
              <a:rPr lang="es-ES" dirty="0"/>
              <a:t>Para determinar el sobreajuste usamos el test/</a:t>
            </a:r>
            <a:r>
              <a:rPr lang="es-ES" dirty="0" err="1"/>
              <a:t>validation</a:t>
            </a:r>
            <a:r>
              <a:rPr lang="es-ES" dirty="0"/>
              <a:t> set</a:t>
            </a:r>
          </a:p>
        </p:txBody>
      </p:sp>
      <p:sp>
        <p:nvSpPr>
          <p:cNvPr id="9" name="CuadroTexto 8">
            <a:extLst>
              <a:ext uri="{FF2B5EF4-FFF2-40B4-BE49-F238E27FC236}">
                <a16:creationId xmlns:a16="http://schemas.microsoft.com/office/drawing/2014/main" id="{18CC8FF4-ED75-4B73-811B-5CFF2957FFA4}"/>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pic>
        <p:nvPicPr>
          <p:cNvPr id="10" name="Picture 2" descr="Resultado de imagen de workflow">
            <a:extLst>
              <a:ext uri="{FF2B5EF4-FFF2-40B4-BE49-F238E27FC236}">
                <a16:creationId xmlns:a16="http://schemas.microsoft.com/office/drawing/2014/main" id="{F7C529FD-C2D0-4FC9-857B-29D445DCE24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2169" y="219194"/>
            <a:ext cx="946927" cy="66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952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a:xfrm>
            <a:off x="457200" y="838200"/>
            <a:ext cx="8610600" cy="5486400"/>
          </a:xfrm>
        </p:spPr>
        <p:txBody>
          <a:bodyPr/>
          <a:lstStyle/>
          <a:p>
            <a:pPr marL="457200" lvl="1" indent="0">
              <a:lnSpc>
                <a:spcPct val="90000"/>
              </a:lnSpc>
              <a:buNone/>
            </a:pPr>
            <a:r>
              <a:rPr lang="es-ES" altLang="es-ES_tradnl" sz="1800" dirty="0"/>
              <a:t>Sobreajuste (</a:t>
            </a:r>
            <a:r>
              <a:rPr lang="es-ES" altLang="es-ES_tradnl" sz="1800" dirty="0" err="1"/>
              <a:t>overfitting</a:t>
            </a:r>
            <a:r>
              <a:rPr lang="es-ES" altLang="es-ES_tradnl" sz="1800" dirty="0"/>
              <a:t>)</a:t>
            </a:r>
          </a:p>
          <a:p>
            <a:pPr marL="457200" lvl="1" indent="0">
              <a:lnSpc>
                <a:spcPct val="90000"/>
              </a:lnSpc>
              <a:buNone/>
            </a:pPr>
            <a:r>
              <a:rPr lang="es-ES" altLang="es-ES_tradnl" sz="1800" dirty="0"/>
              <a:t>	Metáfora</a:t>
            </a:r>
            <a:endParaRPr lang="es-ES" altLang="es-ES_tradnl" sz="1400" dirty="0"/>
          </a:p>
          <a:p>
            <a:pPr>
              <a:lnSpc>
                <a:spcPct val="90000"/>
              </a:lnSpc>
            </a:pPr>
            <a:endParaRPr lang="es-ES" altLang="es-ES_tradnl" sz="2000" dirty="0"/>
          </a:p>
          <a:p>
            <a:pPr>
              <a:lnSpc>
                <a:spcPct val="90000"/>
              </a:lnSpc>
            </a:pPr>
            <a:endParaRPr lang="es-ES" altLang="es-ES_tradnl" sz="2000" dirty="0"/>
          </a:p>
          <a:p>
            <a:pPr marL="0" indent="0">
              <a:lnSpc>
                <a:spcPct val="90000"/>
              </a:lnSpc>
              <a:buNone/>
            </a:pPr>
            <a:endParaRPr lang="es-ES" altLang="es-ES_tradnl" sz="2000" dirty="0"/>
          </a:p>
          <a:p>
            <a:pPr>
              <a:lnSpc>
                <a:spcPct val="90000"/>
              </a:lnSpc>
            </a:pPr>
            <a:endParaRPr lang="es-ES" altLang="es-ES_tradnl" sz="1600" dirty="0"/>
          </a:p>
        </p:txBody>
      </p:sp>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s-ES" sz="2400" dirty="0">
                <a:solidFill>
                  <a:schemeClr val="tx2"/>
                </a:solidFill>
              </a:rPr>
              <a:t>Machine learning</a:t>
            </a:r>
          </a:p>
        </p:txBody>
      </p:sp>
      <p:sp>
        <p:nvSpPr>
          <p:cNvPr id="9" name="CuadroTexto 8">
            <a:extLst>
              <a:ext uri="{FF2B5EF4-FFF2-40B4-BE49-F238E27FC236}">
                <a16:creationId xmlns:a16="http://schemas.microsoft.com/office/drawing/2014/main" id="{18CC8FF4-ED75-4B73-811B-5CFF2957FFA4}"/>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pic>
        <p:nvPicPr>
          <p:cNvPr id="10" name="Imagen 9" descr="Imagen que contiene interior, suelo, pared, mesa&#10;&#10;Descripción generada automáticamente">
            <a:extLst>
              <a:ext uri="{FF2B5EF4-FFF2-40B4-BE49-F238E27FC236}">
                <a16:creationId xmlns:a16="http://schemas.microsoft.com/office/drawing/2014/main" id="{899C7144-7566-4FEE-BAA7-626B4BADF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342" y="2095500"/>
            <a:ext cx="3971925" cy="2667000"/>
          </a:xfrm>
          <a:prstGeom prst="rect">
            <a:avLst/>
          </a:prstGeom>
        </p:spPr>
      </p:pic>
      <p:sp>
        <p:nvSpPr>
          <p:cNvPr id="12" name="CuadroTexto 11">
            <a:extLst>
              <a:ext uri="{FF2B5EF4-FFF2-40B4-BE49-F238E27FC236}">
                <a16:creationId xmlns:a16="http://schemas.microsoft.com/office/drawing/2014/main" id="{34B1B583-A675-41FF-97CE-144C02C1DDCC}"/>
              </a:ext>
            </a:extLst>
          </p:cNvPr>
          <p:cNvSpPr txBox="1"/>
          <p:nvPr/>
        </p:nvSpPr>
        <p:spPr>
          <a:xfrm>
            <a:off x="235151" y="6543079"/>
            <a:ext cx="3887154" cy="276999"/>
          </a:xfrm>
          <a:prstGeom prst="rect">
            <a:avLst/>
          </a:prstGeom>
        </p:spPr>
        <p:txBody>
          <a:bodyPr wrap="square">
            <a:spAutoFit/>
          </a:bodyPr>
          <a:lstStyle>
            <a:defPPr>
              <a:defRPr lang="es-ES"/>
            </a:defPPr>
            <a:lvl1pPr>
              <a:defRPr sz="1200"/>
            </a:lvl1pPr>
          </a:lstStyle>
          <a:p>
            <a:r>
              <a:rPr lang="es-ES" dirty="0"/>
              <a:t>Fuente: Twitter</a:t>
            </a:r>
          </a:p>
        </p:txBody>
      </p:sp>
      <p:pic>
        <p:nvPicPr>
          <p:cNvPr id="8" name="Picture 2" descr="Resultado de imagen de workflow">
            <a:extLst>
              <a:ext uri="{FF2B5EF4-FFF2-40B4-BE49-F238E27FC236}">
                <a16:creationId xmlns:a16="http://schemas.microsoft.com/office/drawing/2014/main" id="{13684E56-97E1-4838-A082-07C4C30ED63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2169" y="219194"/>
            <a:ext cx="946927" cy="66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5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p:cNvSpPr>
            <a:spLocks noGrp="1" noChangeArrowheads="1"/>
          </p:cNvSpPr>
          <p:nvPr>
            <p:ph type="body" idx="1"/>
          </p:nvPr>
        </p:nvSpPr>
        <p:spPr>
          <a:xfrm>
            <a:off x="381000" y="990600"/>
            <a:ext cx="8610600" cy="5486400"/>
          </a:xfrm>
        </p:spPr>
        <p:txBody>
          <a:bodyPr/>
          <a:lstStyle/>
          <a:p>
            <a:pPr marL="0" indent="0">
              <a:lnSpc>
                <a:spcPct val="90000"/>
              </a:lnSpc>
              <a:buNone/>
            </a:pPr>
            <a:r>
              <a:rPr lang="es-ES" sz="2000" dirty="0"/>
              <a:t>Regularizar y ajustar el modelo</a:t>
            </a:r>
          </a:p>
          <a:p>
            <a:pPr marL="0" indent="0">
              <a:lnSpc>
                <a:spcPct val="90000"/>
              </a:lnSpc>
              <a:buNone/>
            </a:pPr>
            <a:r>
              <a:rPr lang="es-ES" sz="2000" dirty="0"/>
              <a:t>      </a:t>
            </a:r>
            <a:r>
              <a:rPr lang="es-ES" sz="1800" dirty="0"/>
              <a:t>Regularización (forma de evitar el sobreajuste)</a:t>
            </a:r>
          </a:p>
          <a:p>
            <a:pPr marL="0" indent="0">
              <a:lnSpc>
                <a:spcPct val="90000"/>
              </a:lnSpc>
              <a:buNone/>
            </a:pPr>
            <a:endParaRPr lang="es-ES" sz="1800" dirty="0"/>
          </a:p>
          <a:p>
            <a:pPr lvl="1">
              <a:lnSpc>
                <a:spcPct val="90000"/>
              </a:lnSpc>
            </a:pPr>
            <a:r>
              <a:rPr lang="es-ES" sz="1600" dirty="0"/>
              <a:t>Añadir a la función de coste un término de penalización</a:t>
            </a:r>
          </a:p>
          <a:p>
            <a:pPr lvl="1">
              <a:lnSpc>
                <a:spcPct val="90000"/>
              </a:lnSpc>
            </a:pPr>
            <a:endParaRPr lang="es-ES" sz="1600" dirty="0"/>
          </a:p>
          <a:p>
            <a:pPr lvl="1">
              <a:lnSpc>
                <a:spcPct val="90000"/>
              </a:lnSpc>
            </a:pPr>
            <a:endParaRPr lang="es-ES" sz="1600" dirty="0"/>
          </a:p>
          <a:p>
            <a:pPr lvl="1">
              <a:lnSpc>
                <a:spcPct val="90000"/>
              </a:lnSpc>
            </a:pPr>
            <a:endParaRPr lang="es-ES" sz="1600" dirty="0"/>
          </a:p>
          <a:p>
            <a:pPr lvl="1">
              <a:lnSpc>
                <a:spcPct val="90000"/>
              </a:lnSpc>
            </a:pPr>
            <a:endParaRPr lang="es-ES" sz="1600" dirty="0"/>
          </a:p>
          <a:p>
            <a:pPr lvl="1">
              <a:lnSpc>
                <a:spcPct val="90000"/>
              </a:lnSpc>
            </a:pPr>
            <a:endParaRPr lang="es-ES" sz="1600" dirty="0"/>
          </a:p>
          <a:p>
            <a:pPr lvl="1">
              <a:lnSpc>
                <a:spcPct val="90000"/>
              </a:lnSpc>
            </a:pPr>
            <a:endParaRPr lang="es-ES" sz="1600" dirty="0"/>
          </a:p>
          <a:p>
            <a:pPr lvl="1">
              <a:lnSpc>
                <a:spcPct val="90000"/>
              </a:lnSpc>
            </a:pPr>
            <a:endParaRPr lang="es-ES" sz="1600" dirty="0"/>
          </a:p>
          <a:p>
            <a:pPr lvl="1">
              <a:lnSpc>
                <a:spcPct val="90000"/>
              </a:lnSpc>
            </a:pPr>
            <a:endParaRPr lang="es-ES" sz="1600" dirty="0"/>
          </a:p>
          <a:p>
            <a:pPr lvl="1">
              <a:lnSpc>
                <a:spcPct val="90000"/>
              </a:lnSpc>
            </a:pPr>
            <a:endParaRPr lang="es-ES" sz="1600" dirty="0"/>
          </a:p>
          <a:p>
            <a:pPr lvl="1">
              <a:lnSpc>
                <a:spcPct val="90000"/>
              </a:lnSpc>
            </a:pPr>
            <a:r>
              <a:rPr lang="es-ES" sz="1600" dirty="0" err="1"/>
              <a:t>Dropout</a:t>
            </a:r>
            <a:r>
              <a:rPr lang="es-ES" sz="1600" dirty="0"/>
              <a:t>: Anular de manera aleatoria durante el entrenamiento ciertos pesos de una red neuronal</a:t>
            </a:r>
          </a:p>
          <a:p>
            <a:pPr lvl="1">
              <a:lnSpc>
                <a:spcPct val="90000"/>
              </a:lnSpc>
            </a:pPr>
            <a:endParaRPr lang="es-ES" sz="1600" dirty="0"/>
          </a:p>
          <a:p>
            <a:pPr lvl="1">
              <a:lnSpc>
                <a:spcPct val="90000"/>
              </a:lnSpc>
            </a:pPr>
            <a:r>
              <a:rPr lang="es-ES" sz="1600" dirty="0"/>
              <a:t>Parada temprana (</a:t>
            </a:r>
            <a:r>
              <a:rPr lang="es-ES" sz="1600" dirty="0" err="1"/>
              <a:t>early</a:t>
            </a:r>
            <a:r>
              <a:rPr lang="es-ES" sz="1600" dirty="0"/>
              <a:t> </a:t>
            </a:r>
            <a:r>
              <a:rPr lang="es-ES" sz="1600" dirty="0" err="1"/>
              <a:t>stopping</a:t>
            </a:r>
            <a:r>
              <a:rPr lang="es-ES" sz="1600" dirty="0"/>
              <a:t>)</a:t>
            </a:r>
          </a:p>
          <a:p>
            <a:pPr lvl="1">
              <a:lnSpc>
                <a:spcPct val="90000"/>
              </a:lnSpc>
            </a:pPr>
            <a:endParaRPr lang="es-ES" sz="1600" dirty="0"/>
          </a:p>
          <a:p>
            <a:pPr lvl="1">
              <a:lnSpc>
                <a:spcPct val="90000"/>
              </a:lnSpc>
            </a:pPr>
            <a:endParaRPr lang="es-ES" sz="1600" dirty="0"/>
          </a:p>
        </p:txBody>
      </p:sp>
      <p:sp>
        <p:nvSpPr>
          <p:cNvPr id="4" name="Rectangle 5"/>
          <p:cNvSpPr>
            <a:spLocks noChangeArrowheads="1"/>
          </p:cNvSpPr>
          <p:nvPr/>
        </p:nvSpPr>
        <p:spPr bwMode="auto">
          <a:xfrm>
            <a:off x="0" y="0"/>
            <a:ext cx="9144000" cy="457200"/>
          </a:xfrm>
          <a:prstGeom prst="rect">
            <a:avLst/>
          </a:prstGeom>
          <a:solidFill>
            <a:schemeClr val="accent5"/>
          </a:solidFill>
          <a:ln>
            <a:noFill/>
          </a:ln>
          <a:effectLst/>
        </p:spPr>
        <p:txBody>
          <a:bodyPr anchor="ctr"/>
          <a:lstStyle/>
          <a:p>
            <a:r>
              <a:rPr lang="es-ES" sz="2400" dirty="0">
                <a:solidFill>
                  <a:schemeClr val="tx2"/>
                </a:solidFill>
              </a:rPr>
              <a:t>Machine learning</a:t>
            </a:r>
          </a:p>
        </p:txBody>
      </p:sp>
      <p:sp>
        <p:nvSpPr>
          <p:cNvPr id="9" name="CuadroTexto 8">
            <a:extLst>
              <a:ext uri="{FF2B5EF4-FFF2-40B4-BE49-F238E27FC236}">
                <a16:creationId xmlns:a16="http://schemas.microsoft.com/office/drawing/2014/main" id="{92B7F056-1D84-44E9-A20D-D2ECF7373526}"/>
              </a:ext>
            </a:extLst>
          </p:cNvPr>
          <p:cNvSpPr txBox="1"/>
          <p:nvPr/>
        </p:nvSpPr>
        <p:spPr>
          <a:xfrm>
            <a:off x="3500296" y="610821"/>
            <a:ext cx="2143407" cy="1203406"/>
          </a:xfrm>
          <a:prstGeom prst="rect">
            <a:avLst/>
          </a:prstGeom>
          <a:noFill/>
        </p:spPr>
        <p:txBody>
          <a:bodyPr wrap="none" rtlCol="0">
            <a:spAutoFit/>
          </a:bodyPr>
          <a:lstStyle/>
          <a:p>
            <a:pPr algn="ctr">
              <a:lnSpc>
                <a:spcPct val="70000"/>
              </a:lnSpc>
              <a:spcBef>
                <a:spcPct val="20000"/>
              </a:spcBef>
            </a:pPr>
            <a:r>
              <a:rPr lang="es-ES" altLang="es-ES_tradnl" sz="2600" dirty="0"/>
              <a:t>Regularización</a:t>
            </a:r>
          </a:p>
          <a:p>
            <a:endParaRPr lang="es-ES" b="1" dirty="0"/>
          </a:p>
          <a:p>
            <a:endParaRPr lang="es-ES" b="1" dirty="0"/>
          </a:p>
          <a:p>
            <a:endParaRPr lang="es-ES" b="1" dirty="0"/>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A5B5794D-6A99-4325-BB31-9BDD96A6D8E9}"/>
                  </a:ext>
                </a:extLst>
              </p:cNvPr>
              <p:cNvSpPr txBox="1"/>
              <p:nvPr/>
            </p:nvSpPr>
            <p:spPr>
              <a:xfrm>
                <a:off x="1232838" y="2211569"/>
                <a:ext cx="3822328"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𝑚𝑖𝑛</m:t>
                          </m:r>
                        </m:e>
                        <m:sub>
                          <m:r>
                            <a:rPr lang="es-ES" b="0" i="1" smtClean="0">
                              <a:latin typeface="Cambria Math" panose="02040503050406030204" pitchFamily="18" charset="0"/>
                            </a:rPr>
                            <m:t>𝑤</m:t>
                          </m:r>
                          <m:r>
                            <a:rPr lang="es-ES" b="0" i="1" smtClean="0">
                              <a:latin typeface="Cambria Math" panose="02040503050406030204" pitchFamily="18" charset="0"/>
                            </a:rPr>
                            <m:t> </m:t>
                          </m:r>
                        </m:sub>
                      </m:sSub>
                      <m:nary>
                        <m:naryPr>
                          <m:chr m:val="∑"/>
                          <m:subHide m:val="on"/>
                          <m:supHide m:val="on"/>
                          <m:ctrlPr>
                            <a:rPr lang="es-ES" i="1" smtClean="0">
                              <a:latin typeface="Cambria Math" panose="02040503050406030204" pitchFamily="18" charset="0"/>
                            </a:rPr>
                          </m:ctrlPr>
                        </m:naryPr>
                        <m:sub/>
                        <m:sup/>
                        <m:e>
                          <m:r>
                            <a:rPr lang="es-ES" b="0" i="1" smtClean="0">
                              <a:latin typeface="Cambria Math" panose="02040503050406030204" pitchFamily="18" charset="0"/>
                            </a:rPr>
                            <m:t>𝐿</m:t>
                          </m:r>
                          <m:r>
                            <a:rPr lang="es-ES" b="0" i="1" smtClean="0">
                              <a:latin typeface="Cambria Math" panose="02040503050406030204" pitchFamily="18" charset="0"/>
                            </a:rPr>
                            <m:t>(</m:t>
                          </m:r>
                          <m:r>
                            <a:rPr lang="es-ES" b="0"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𝑤</m:t>
                          </m:r>
                          <m:r>
                            <a:rPr lang="es-ES" b="0" i="1" smtClean="0">
                              <a:latin typeface="Cambria Math" panose="02040503050406030204" pitchFamily="18" charset="0"/>
                            </a:rPr>
                            <m:t>)</m:t>
                          </m:r>
                        </m:e>
                      </m:nary>
                      <m:r>
                        <a:rPr lang="es-ES" b="0" i="1" smtClean="0">
                          <a:latin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𝛽</m:t>
                      </m:r>
                      <m:nary>
                        <m:naryPr>
                          <m:chr m:val="∑"/>
                          <m:subHide m:val="on"/>
                          <m:supHide m:val="on"/>
                          <m:ctrlPr>
                            <a:rPr lang="es-ES" b="0" i="1" smtClean="0">
                              <a:latin typeface="Cambria Math" panose="02040503050406030204" pitchFamily="18" charset="0"/>
                              <a:ea typeface="Cambria Math" panose="02040503050406030204" pitchFamily="18" charset="0"/>
                            </a:rPr>
                          </m:ctrlPr>
                        </m:naryPr>
                        <m:sub/>
                        <m:sup/>
                        <m:e>
                          <m:sSup>
                            <m:sSupPr>
                              <m:ctrlPr>
                                <a:rPr lang="es-ES" b="0" i="1" smtClean="0">
                                  <a:latin typeface="Cambria Math" panose="02040503050406030204" pitchFamily="18" charset="0"/>
                                  <a:ea typeface="Cambria Math" panose="02040503050406030204" pitchFamily="18" charset="0"/>
                                </a:rPr>
                              </m:ctrlPr>
                            </m:sSupPr>
                            <m:e>
                              <m:d>
                                <m:dPr>
                                  <m:begChr m:val="‖"/>
                                  <m:endChr m:val="‖"/>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𝑤</m:t>
                                  </m:r>
                                </m:e>
                              </m:d>
                            </m:e>
                            <m:sup>
                              <m:r>
                                <a:rPr lang="es-ES" b="0" i="1" smtClean="0">
                                  <a:latin typeface="Cambria Math" panose="02040503050406030204" pitchFamily="18" charset="0"/>
                                  <a:ea typeface="Cambria Math" panose="02040503050406030204" pitchFamily="18" charset="0"/>
                                </a:rPr>
                                <m:t>2</m:t>
                              </m:r>
                            </m:sup>
                          </m:sSup>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𝐿</m:t>
                          </m:r>
                          <m:r>
                            <a:rPr lang="es-ES" b="0" i="1" smtClean="0">
                              <a:latin typeface="Cambria Math" panose="02040503050406030204" pitchFamily="18" charset="0"/>
                              <a:ea typeface="Cambria Math" panose="02040503050406030204" pitchFamily="18" charset="0"/>
                            </a:rPr>
                            <m:t>2</m:t>
                          </m:r>
                        </m:e>
                      </m:nary>
                    </m:oMath>
                  </m:oMathPara>
                </a14:m>
                <a:endParaRPr lang="es-ES" dirty="0"/>
              </a:p>
            </p:txBody>
          </p:sp>
        </mc:Choice>
        <mc:Fallback xmlns="">
          <p:sp>
            <p:nvSpPr>
              <p:cNvPr id="5" name="CuadroTexto 4">
                <a:extLst>
                  <a:ext uri="{FF2B5EF4-FFF2-40B4-BE49-F238E27FC236}">
                    <a16:creationId xmlns:a16="http://schemas.microsoft.com/office/drawing/2014/main" id="{A5B5794D-6A99-4325-BB31-9BDD96A6D8E9}"/>
                  </a:ext>
                </a:extLst>
              </p:cNvPr>
              <p:cNvSpPr txBox="1">
                <a:spLocks noRot="1" noChangeAspect="1" noMove="1" noResize="1" noEditPoints="1" noAdjustHandles="1" noChangeArrowheads="1" noChangeShapeType="1" noTextEdit="1"/>
              </p:cNvSpPr>
              <p:nvPr/>
            </p:nvSpPr>
            <p:spPr>
              <a:xfrm>
                <a:off x="1232838" y="2211569"/>
                <a:ext cx="3822328" cy="763094"/>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E3DB1410-5513-4FD1-AFFA-3530E97C31A9}"/>
                  </a:ext>
                </a:extLst>
              </p:cNvPr>
              <p:cNvSpPr txBox="1"/>
              <p:nvPr/>
            </p:nvSpPr>
            <p:spPr>
              <a:xfrm>
                <a:off x="1232838" y="3016018"/>
                <a:ext cx="3860544"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𝑚𝑖𝑛</m:t>
                          </m:r>
                        </m:e>
                        <m:sub>
                          <m:r>
                            <a:rPr lang="es-ES" b="0" i="1" smtClean="0">
                              <a:latin typeface="Cambria Math" panose="02040503050406030204" pitchFamily="18" charset="0"/>
                            </a:rPr>
                            <m:t>𝑤</m:t>
                          </m:r>
                          <m:r>
                            <a:rPr lang="es-ES" b="0" i="1" smtClean="0">
                              <a:latin typeface="Cambria Math" panose="02040503050406030204" pitchFamily="18" charset="0"/>
                            </a:rPr>
                            <m:t> </m:t>
                          </m:r>
                        </m:sub>
                      </m:sSub>
                      <m:nary>
                        <m:naryPr>
                          <m:chr m:val="∑"/>
                          <m:subHide m:val="on"/>
                          <m:supHide m:val="on"/>
                          <m:ctrlPr>
                            <a:rPr lang="es-ES" i="1" smtClean="0">
                              <a:latin typeface="Cambria Math" panose="02040503050406030204" pitchFamily="18" charset="0"/>
                            </a:rPr>
                          </m:ctrlPr>
                        </m:naryPr>
                        <m:sub/>
                        <m:sup/>
                        <m:e>
                          <m:r>
                            <a:rPr lang="es-ES" b="0" i="1" smtClean="0">
                              <a:latin typeface="Cambria Math" panose="02040503050406030204" pitchFamily="18" charset="0"/>
                            </a:rPr>
                            <m:t>𝐿</m:t>
                          </m:r>
                          <m:r>
                            <a:rPr lang="es-ES" b="0" i="1" smtClean="0">
                              <a:latin typeface="Cambria Math" panose="02040503050406030204" pitchFamily="18" charset="0"/>
                            </a:rPr>
                            <m:t>(</m:t>
                          </m:r>
                          <m:r>
                            <a:rPr lang="es-ES" b="0"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𝑤</m:t>
                          </m:r>
                          <m:r>
                            <a:rPr lang="es-ES" b="0" i="1" smtClean="0">
                              <a:latin typeface="Cambria Math" panose="02040503050406030204" pitchFamily="18" charset="0"/>
                            </a:rPr>
                            <m:t>)</m:t>
                          </m:r>
                        </m:e>
                      </m:nary>
                      <m:r>
                        <a:rPr lang="es-ES" b="0" i="1" smtClean="0">
                          <a:latin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𝛾</m:t>
                      </m:r>
                      <m:nary>
                        <m:naryPr>
                          <m:chr m:val="∑"/>
                          <m:subHide m:val="on"/>
                          <m:supHide m:val="on"/>
                          <m:ctrlPr>
                            <a:rPr lang="es-ES" b="0" i="1" smtClean="0">
                              <a:latin typeface="Cambria Math" panose="02040503050406030204" pitchFamily="18" charset="0"/>
                              <a:ea typeface="Cambria Math" panose="02040503050406030204" pitchFamily="18" charset="0"/>
                            </a:rPr>
                          </m:ctrlPr>
                        </m:naryPr>
                        <m:sub/>
                        <m:sup/>
                        <m:e>
                          <m:d>
                            <m:dPr>
                              <m:begChr m:val="|"/>
                              <m:endChr m:val="|"/>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𝑤</m:t>
                              </m:r>
                            </m:e>
                          </m:d>
                        </m:e>
                      </m:nary>
                      <m:r>
                        <a:rPr lang="es-ES" b="0" i="1" smtClean="0">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𝐿</m:t>
                      </m:r>
                      <m:r>
                        <a:rPr lang="es-ES" b="0" i="1" smtClean="0">
                          <a:latin typeface="Cambria Math" panose="02040503050406030204" pitchFamily="18" charset="0"/>
                          <a:ea typeface="Cambria Math" panose="02040503050406030204" pitchFamily="18" charset="0"/>
                        </a:rPr>
                        <m:t>1</m:t>
                      </m:r>
                    </m:oMath>
                  </m:oMathPara>
                </a14:m>
                <a:endParaRPr lang="es-ES" dirty="0"/>
              </a:p>
            </p:txBody>
          </p:sp>
        </mc:Choice>
        <mc:Fallback xmlns="">
          <p:sp>
            <p:nvSpPr>
              <p:cNvPr id="10" name="CuadroTexto 9">
                <a:extLst>
                  <a:ext uri="{FF2B5EF4-FFF2-40B4-BE49-F238E27FC236}">
                    <a16:creationId xmlns:a16="http://schemas.microsoft.com/office/drawing/2014/main" id="{E3DB1410-5513-4FD1-AFFA-3530E97C31A9}"/>
                  </a:ext>
                </a:extLst>
              </p:cNvPr>
              <p:cNvSpPr txBox="1">
                <a:spLocks noRot="1" noChangeAspect="1" noMove="1" noResize="1" noEditPoints="1" noAdjustHandles="1" noChangeArrowheads="1" noChangeShapeType="1" noTextEdit="1"/>
              </p:cNvSpPr>
              <p:nvPr/>
            </p:nvSpPr>
            <p:spPr>
              <a:xfrm>
                <a:off x="1232838" y="3016018"/>
                <a:ext cx="3860544" cy="763094"/>
              </a:xfrm>
              <a:prstGeom prst="rect">
                <a:avLst/>
              </a:prstGeom>
              <a:blipFill>
                <a:blip r:embed="rId4"/>
                <a:stretch>
                  <a:fillRect/>
                </a:stretch>
              </a:blipFill>
            </p:spPr>
            <p:txBody>
              <a:bodyPr/>
              <a:lstStyle/>
              <a:p>
                <a:r>
                  <a:rPr lang="es-ES">
                    <a:noFill/>
                  </a:rPr>
                  <a:t> </a:t>
                </a:r>
              </a:p>
            </p:txBody>
          </p:sp>
        </mc:Fallback>
      </mc:AlternateContent>
      <p:sp>
        <p:nvSpPr>
          <p:cNvPr id="3" name="CuadroTexto 2">
            <a:extLst>
              <a:ext uri="{FF2B5EF4-FFF2-40B4-BE49-F238E27FC236}">
                <a16:creationId xmlns:a16="http://schemas.microsoft.com/office/drawing/2014/main" id="{DF8BF99E-F8D6-4469-A7C1-350842ABCC9C}"/>
              </a:ext>
            </a:extLst>
          </p:cNvPr>
          <p:cNvSpPr txBox="1"/>
          <p:nvPr/>
        </p:nvSpPr>
        <p:spPr>
          <a:xfrm>
            <a:off x="7630348" y="3233768"/>
            <a:ext cx="800219" cy="369332"/>
          </a:xfrm>
          <a:prstGeom prst="rect">
            <a:avLst/>
          </a:prstGeom>
          <a:noFill/>
        </p:spPr>
        <p:txBody>
          <a:bodyPr wrap="none" rtlCol="0">
            <a:spAutoFit/>
          </a:bodyPr>
          <a:lstStyle/>
          <a:p>
            <a:r>
              <a:rPr lang="es-ES" dirty="0"/>
              <a:t>Lasso</a:t>
            </a:r>
          </a:p>
        </p:txBody>
      </p:sp>
      <p:sp>
        <p:nvSpPr>
          <p:cNvPr id="11" name="CuadroTexto 10">
            <a:extLst>
              <a:ext uri="{FF2B5EF4-FFF2-40B4-BE49-F238E27FC236}">
                <a16:creationId xmlns:a16="http://schemas.microsoft.com/office/drawing/2014/main" id="{60ACD9A2-04D5-4D60-A797-5E87ECC957B2}"/>
              </a:ext>
            </a:extLst>
          </p:cNvPr>
          <p:cNvSpPr txBox="1"/>
          <p:nvPr/>
        </p:nvSpPr>
        <p:spPr>
          <a:xfrm>
            <a:off x="6591537" y="2407881"/>
            <a:ext cx="1839030" cy="369332"/>
          </a:xfrm>
          <a:prstGeom prst="rect">
            <a:avLst/>
          </a:prstGeom>
          <a:noFill/>
        </p:spPr>
        <p:txBody>
          <a:bodyPr wrap="none" rtlCol="0">
            <a:spAutoFit/>
          </a:bodyPr>
          <a:lstStyle/>
          <a:p>
            <a:r>
              <a:rPr lang="es-ES" dirty="0"/>
              <a:t>Ridge, </a:t>
            </a:r>
            <a:r>
              <a:rPr lang="es-ES" dirty="0" err="1"/>
              <a:t>Tikhonov</a:t>
            </a:r>
            <a:endParaRPr lang="es-ES" dirty="0"/>
          </a:p>
        </p:txBody>
      </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2B2C13AE-6941-4BF5-B1C8-1DA76CFAEEFE}"/>
                  </a:ext>
                </a:extLst>
              </p:cNvPr>
              <p:cNvSpPr txBox="1"/>
              <p:nvPr/>
            </p:nvSpPr>
            <p:spPr>
              <a:xfrm>
                <a:off x="1232838" y="3822394"/>
                <a:ext cx="5459123"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𝑚𝑖𝑛</m:t>
                          </m:r>
                        </m:e>
                        <m:sub>
                          <m:r>
                            <a:rPr lang="es-ES" b="0" i="1" smtClean="0">
                              <a:latin typeface="Cambria Math" panose="02040503050406030204" pitchFamily="18" charset="0"/>
                            </a:rPr>
                            <m:t>𝑤</m:t>
                          </m:r>
                          <m:r>
                            <a:rPr lang="es-ES" b="0" i="1" smtClean="0">
                              <a:latin typeface="Cambria Math" panose="02040503050406030204" pitchFamily="18" charset="0"/>
                            </a:rPr>
                            <m:t> </m:t>
                          </m:r>
                        </m:sub>
                      </m:sSub>
                      <m:nary>
                        <m:naryPr>
                          <m:chr m:val="∑"/>
                          <m:subHide m:val="on"/>
                          <m:supHide m:val="on"/>
                          <m:ctrlPr>
                            <a:rPr lang="es-ES" i="1" smtClean="0">
                              <a:latin typeface="Cambria Math" panose="02040503050406030204" pitchFamily="18" charset="0"/>
                            </a:rPr>
                          </m:ctrlPr>
                        </m:naryPr>
                        <m:sub/>
                        <m:sup/>
                        <m:e>
                          <m:r>
                            <a:rPr lang="es-ES" b="0" i="1" smtClean="0">
                              <a:latin typeface="Cambria Math" panose="02040503050406030204" pitchFamily="18" charset="0"/>
                            </a:rPr>
                            <m:t>𝐿</m:t>
                          </m:r>
                          <m:r>
                            <a:rPr lang="es-ES" b="0" i="1" smtClean="0">
                              <a:latin typeface="Cambria Math" panose="02040503050406030204" pitchFamily="18" charset="0"/>
                            </a:rPr>
                            <m:t>(</m:t>
                          </m:r>
                          <m:r>
                            <a:rPr lang="es-ES" b="0"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𝑤</m:t>
                          </m:r>
                          <m:r>
                            <a:rPr lang="es-ES" b="0" i="1" smtClean="0">
                              <a:latin typeface="Cambria Math" panose="02040503050406030204" pitchFamily="18" charset="0"/>
                            </a:rPr>
                            <m:t>)</m:t>
                          </m:r>
                        </m:e>
                      </m:nary>
                      <m:r>
                        <a:rPr lang="es-ES" b="0" i="1" smtClean="0">
                          <a:latin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𝛾</m:t>
                      </m:r>
                      <m:nary>
                        <m:naryPr>
                          <m:chr m:val="∑"/>
                          <m:subHide m:val="on"/>
                          <m:supHide m:val="on"/>
                          <m:ctrlPr>
                            <a:rPr lang="es-ES" b="0" i="1" smtClean="0">
                              <a:latin typeface="Cambria Math" panose="02040503050406030204" pitchFamily="18" charset="0"/>
                              <a:ea typeface="Cambria Math" panose="02040503050406030204" pitchFamily="18" charset="0"/>
                            </a:rPr>
                          </m:ctrlPr>
                        </m:naryPr>
                        <m:sub/>
                        <m:sup/>
                        <m:e>
                          <m:d>
                            <m:dPr>
                              <m:begChr m:val="|"/>
                              <m:endChr m:val="|"/>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𝑤</m:t>
                              </m:r>
                            </m:e>
                          </m:d>
                        </m:e>
                      </m:nary>
                      <m:r>
                        <a:rPr lang="es-ES" i="1">
                          <a:latin typeface="Cambria Math" panose="02040503050406030204" pitchFamily="18" charset="0"/>
                        </a:rPr>
                        <m:t>+ </m:t>
                      </m:r>
                      <m:r>
                        <a:rPr lang="es-ES" i="1" smtClean="0">
                          <a:latin typeface="Cambria Math" panose="02040503050406030204" pitchFamily="18" charset="0"/>
                          <a:ea typeface="Cambria Math" panose="02040503050406030204" pitchFamily="18" charset="0"/>
                        </a:rPr>
                        <m:t>𝛽</m:t>
                      </m:r>
                      <m:nary>
                        <m:naryPr>
                          <m:chr m:val="∑"/>
                          <m:subHide m:val="on"/>
                          <m:supHide m:val="on"/>
                          <m:ctrlPr>
                            <a:rPr lang="es-ES" i="1">
                              <a:latin typeface="Cambria Math" panose="02040503050406030204" pitchFamily="18" charset="0"/>
                              <a:ea typeface="Cambria Math" panose="02040503050406030204" pitchFamily="18" charset="0"/>
                            </a:rPr>
                          </m:ctrlPr>
                        </m:naryPr>
                        <m:sub/>
                        <m:sup/>
                        <m:e>
                          <m:sSup>
                            <m:sSupPr>
                              <m:ctrlPr>
                                <a:rPr lang="es-ES" i="1">
                                  <a:latin typeface="Cambria Math" panose="02040503050406030204" pitchFamily="18" charset="0"/>
                                  <a:ea typeface="Cambria Math" panose="02040503050406030204" pitchFamily="18" charset="0"/>
                                </a:rPr>
                              </m:ctrlPr>
                            </m:sSupPr>
                            <m:e>
                              <m:d>
                                <m:dPr>
                                  <m:begChr m:val="‖"/>
                                  <m:endChr m:val="‖"/>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𝑤</m:t>
                                  </m:r>
                                </m:e>
                              </m:d>
                            </m:e>
                            <m:sup>
                              <m:r>
                                <a:rPr lang="es-ES" i="1">
                                  <a:latin typeface="Cambria Math" panose="02040503050406030204" pitchFamily="18" charset="0"/>
                                  <a:ea typeface="Cambria Math" panose="02040503050406030204" pitchFamily="18" charset="0"/>
                                </a:rPr>
                                <m:t>2</m:t>
                              </m:r>
                            </m:sup>
                          </m:sSup>
                          <m:r>
                            <a:rPr lang="es-ES" i="1">
                              <a:latin typeface="Cambria Math" panose="02040503050406030204" pitchFamily="18" charset="0"/>
                              <a:ea typeface="Cambria Math" panose="02040503050406030204" pitchFamily="18" charset="0"/>
                            </a:rPr>
                            <m:t>      </m:t>
                          </m:r>
                          <m:r>
                            <a:rPr lang="es-ES" i="1">
                              <a:latin typeface="Cambria Math" panose="02040503050406030204" pitchFamily="18" charset="0"/>
                              <a:ea typeface="Cambria Math" panose="02040503050406030204" pitchFamily="18" charset="0"/>
                            </a:rPr>
                            <m:t>𝐿</m:t>
                          </m:r>
                          <m:r>
                            <a:rPr lang="es-ES" i="1">
                              <a:latin typeface="Cambria Math" panose="02040503050406030204" pitchFamily="18" charset="0"/>
                              <a:ea typeface="Cambria Math" panose="02040503050406030204" pitchFamily="18" charset="0"/>
                            </a:rPr>
                            <m:t>2+</m:t>
                          </m:r>
                        </m:e>
                      </m:nary>
                      <m:r>
                        <a:rPr lang="es-ES" b="0" i="1" smtClean="0">
                          <a:latin typeface="Cambria Math" panose="02040503050406030204" pitchFamily="18" charset="0"/>
                          <a:ea typeface="Cambria Math" panose="02040503050406030204" pitchFamily="18" charset="0"/>
                        </a:rPr>
                        <m:t>𝐿</m:t>
                      </m:r>
                      <m:r>
                        <a:rPr lang="es-ES" b="0" i="1" smtClean="0">
                          <a:latin typeface="Cambria Math" panose="02040503050406030204" pitchFamily="18" charset="0"/>
                          <a:ea typeface="Cambria Math" panose="02040503050406030204" pitchFamily="18" charset="0"/>
                        </a:rPr>
                        <m:t>1</m:t>
                      </m:r>
                    </m:oMath>
                  </m:oMathPara>
                </a14:m>
                <a:endParaRPr lang="es-ES" dirty="0"/>
              </a:p>
            </p:txBody>
          </p:sp>
        </mc:Choice>
        <mc:Fallback xmlns="">
          <p:sp>
            <p:nvSpPr>
              <p:cNvPr id="12" name="CuadroTexto 11">
                <a:extLst>
                  <a:ext uri="{FF2B5EF4-FFF2-40B4-BE49-F238E27FC236}">
                    <a16:creationId xmlns:a16="http://schemas.microsoft.com/office/drawing/2014/main" id="{2B2C13AE-6941-4BF5-B1C8-1DA76CFAEEFE}"/>
                  </a:ext>
                </a:extLst>
              </p:cNvPr>
              <p:cNvSpPr txBox="1">
                <a:spLocks noRot="1" noChangeAspect="1" noMove="1" noResize="1" noEditPoints="1" noAdjustHandles="1" noChangeArrowheads="1" noChangeShapeType="1" noTextEdit="1"/>
              </p:cNvSpPr>
              <p:nvPr/>
            </p:nvSpPr>
            <p:spPr>
              <a:xfrm>
                <a:off x="1232838" y="3822394"/>
                <a:ext cx="5459123" cy="763094"/>
              </a:xfrm>
              <a:prstGeom prst="rect">
                <a:avLst/>
              </a:prstGeom>
              <a:blipFill>
                <a:blip r:embed="rId5"/>
                <a:stretch>
                  <a:fillRect/>
                </a:stretch>
              </a:blipFill>
            </p:spPr>
            <p:txBody>
              <a:bodyPr/>
              <a:lstStyle/>
              <a:p>
                <a:r>
                  <a:rPr lang="es-ES">
                    <a:noFill/>
                  </a:rPr>
                  <a:t> </a:t>
                </a:r>
              </a:p>
            </p:txBody>
          </p:sp>
        </mc:Fallback>
      </mc:AlternateContent>
      <p:sp>
        <p:nvSpPr>
          <p:cNvPr id="13" name="CuadroTexto 12">
            <a:extLst>
              <a:ext uri="{FF2B5EF4-FFF2-40B4-BE49-F238E27FC236}">
                <a16:creationId xmlns:a16="http://schemas.microsoft.com/office/drawing/2014/main" id="{D25762F1-886B-4305-B9B5-6CF0D75E4294}"/>
              </a:ext>
            </a:extLst>
          </p:cNvPr>
          <p:cNvSpPr txBox="1"/>
          <p:nvPr/>
        </p:nvSpPr>
        <p:spPr>
          <a:xfrm>
            <a:off x="7286632" y="3922316"/>
            <a:ext cx="1249060" cy="369332"/>
          </a:xfrm>
          <a:prstGeom prst="rect">
            <a:avLst/>
          </a:prstGeom>
          <a:noFill/>
        </p:spPr>
        <p:txBody>
          <a:bodyPr wrap="none" rtlCol="0">
            <a:spAutoFit/>
          </a:bodyPr>
          <a:lstStyle/>
          <a:p>
            <a:r>
              <a:rPr lang="es-ES" dirty="0" err="1"/>
              <a:t>Elastic</a:t>
            </a:r>
            <a:r>
              <a:rPr lang="es-ES" dirty="0"/>
              <a:t> net</a:t>
            </a:r>
          </a:p>
        </p:txBody>
      </p:sp>
      <p:sp>
        <p:nvSpPr>
          <p:cNvPr id="14" name="CuadroTexto 13">
            <a:extLst>
              <a:ext uri="{FF2B5EF4-FFF2-40B4-BE49-F238E27FC236}">
                <a16:creationId xmlns:a16="http://schemas.microsoft.com/office/drawing/2014/main" id="{C219533D-9A02-4673-A482-26CD3ABE3F0C}"/>
              </a:ext>
            </a:extLst>
          </p:cNvPr>
          <p:cNvSpPr txBox="1"/>
          <p:nvPr/>
        </p:nvSpPr>
        <p:spPr>
          <a:xfrm>
            <a:off x="7603613" y="6419969"/>
            <a:ext cx="1200970" cy="261610"/>
          </a:xfrm>
          <a:prstGeom prst="rect">
            <a:avLst/>
          </a:prstGeom>
          <a:noFill/>
        </p:spPr>
        <p:txBody>
          <a:bodyPr wrap="none" rtlCol="0">
            <a:spAutoFit/>
          </a:bodyPr>
          <a:lstStyle/>
          <a:p>
            <a:r>
              <a:rPr lang="es-ES" sz="1050" dirty="0"/>
              <a:t>M. Lopez-Martin</a:t>
            </a:r>
          </a:p>
        </p:txBody>
      </p:sp>
      <p:pic>
        <p:nvPicPr>
          <p:cNvPr id="15" name="Picture 2" descr="Resultado de imagen de workflow">
            <a:extLst>
              <a:ext uri="{FF2B5EF4-FFF2-40B4-BE49-F238E27FC236}">
                <a16:creationId xmlns:a16="http://schemas.microsoft.com/office/drawing/2014/main" id="{6E67F37B-EFB8-45D8-89CE-B0B110D1C18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62169" y="219194"/>
            <a:ext cx="946927" cy="66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200851"/>
      </p:ext>
    </p:extLst>
  </p:cSld>
  <p:clrMapOvr>
    <a:masterClrMapping/>
  </p:clrMapOvr>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2100</Words>
  <Application>Microsoft Office PowerPoint</Application>
  <PresentationFormat>Presentación en pantalla (4:3)</PresentationFormat>
  <Paragraphs>429</Paragraphs>
  <Slides>38</Slides>
  <Notes>27</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38</vt:i4>
      </vt:variant>
    </vt:vector>
  </HeadingPairs>
  <TitlesOfParts>
    <vt:vector size="42" baseType="lpstr">
      <vt:lpstr>Arial</vt:lpstr>
      <vt:lpstr>Calibri</vt:lpstr>
      <vt:lpstr>Cambria Math</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Lopez</dc:creator>
  <cp:lastModifiedBy>Manuel Lopez</cp:lastModifiedBy>
  <cp:revision>5</cp:revision>
  <dcterms:created xsi:type="dcterms:W3CDTF">2019-11-04T16:26:38Z</dcterms:created>
  <dcterms:modified xsi:type="dcterms:W3CDTF">2019-11-15T08:51:12Z</dcterms:modified>
</cp:coreProperties>
</file>